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797675" cy="9926638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Playfair Display" panose="020B0604020202020204" charset="0"/>
      <p:regular r:id="rId26"/>
      <p:bold r:id="rId27"/>
      <p:italic r:id="rId28"/>
      <p:boldItalic r:id="rId29"/>
    </p:embeddedFont>
    <p:embeddedFont>
      <p:font typeface="Proxima Nova" panose="020B0604020202020204" charset="0"/>
      <p:regular r:id="rId30"/>
      <p:bold r:id="rId31"/>
      <p:italic r:id="rId32"/>
      <p:boldItalic r:id="rId33"/>
    </p:embeddedFont>
    <p:embeddedFont>
      <p:font typeface="Proxima Nova Semibold" panose="020B0604020202020204" charset="0"/>
      <p:regular r:id="rId34"/>
      <p:bold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150" y="744475"/>
            <a:ext cx="4532000" cy="3722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572a1ca1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572a1ca15_0_12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572a1ca1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b572a1ca15_0_178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572a1ca1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b572a1ca15_0_185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b572a1ca15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b572a1ca15_0_263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572a1ca15_0_203:notes"/>
          <p:cNvSpPr txBox="1">
            <a:spLocks noGrp="1"/>
          </p:cNvSpPr>
          <p:nvPr>
            <p:ph type="body" idx="1"/>
          </p:nvPr>
        </p:nvSpPr>
        <p:spPr>
          <a:xfrm>
            <a:off x="906357" y="4715147"/>
            <a:ext cx="4985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b572a1ca1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b572a1ca1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b572a1ca15_0_195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572a1ca15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b572a1ca15_0_273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572a1ca1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b572a1ca15_0_28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b572a1ca15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b572a1ca15_0_291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b585f773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b585f7730f_0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572a1ca15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b572a1ca15_0_297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572a1ca1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b572a1ca15_0_11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572a1ca1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b572a1ca15_0_102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572a1ca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b572a1ca15_0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b572a1ca1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b572a1ca15_0_127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572a1ca1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b572a1ca15_0_133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572a1ca1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b572a1ca15_0_141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572a1ca15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b572a1ca15_0_154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572a1ca1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b572a1ca15_0_161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Google Shape;24;p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EE52A4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 rot="5400000">
            <a:off x="8951976" y="3227832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2" name="Google Shape;122;p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0" name="Google Shape;130;p1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1" name="Google Shape;131;p11"/>
          <p:cNvSpPr txBox="1"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1"/>
          <p:cNvSpPr>
            <a:spLocks noGrp="1"/>
          </p:cNvSpPr>
          <p:nvPr>
            <p:ph type="pic" idx="2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1154954" y="5536665"/>
            <a:ext cx="8825658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0" name="Google Shape;140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2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8" name="Google Shape;148;p1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7" name="Google Shape;157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5" name="Google Shape;165;p1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6" name="Google Shape;166;p13"/>
          <p:cNvSpPr txBox="1"/>
          <p:nvPr/>
        </p:nvSpPr>
        <p:spPr>
          <a:xfrm>
            <a:off x="881566" y="607336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0" i="0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67" name="Google Shape;167;p13"/>
          <p:cNvSpPr txBox="1"/>
          <p:nvPr/>
        </p:nvSpPr>
        <p:spPr>
          <a:xfrm>
            <a:off x="9884458" y="2613787"/>
            <a:ext cx="65276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0" i="0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body" idx="1"/>
          </p:nvPr>
        </p:nvSpPr>
        <p:spPr>
          <a:xfrm>
            <a:off x="1945945" y="3678766"/>
            <a:ext cx="773121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EE52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body" idx="2"/>
          </p:nvPr>
        </p:nvSpPr>
        <p:spPr>
          <a:xfrm>
            <a:off x="1154954" y="5029199"/>
            <a:ext cx="9244897" cy="99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7" name="Google Shape;177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5" name="Google Shape;185;p1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body" idx="2"/>
          </p:nvPr>
        </p:nvSpPr>
        <p:spPr>
          <a:xfrm>
            <a:off x="1154953" y="3179764"/>
            <a:ext cx="3141879" cy="28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body" idx="3"/>
          </p:nvPr>
        </p:nvSpPr>
        <p:spPr>
          <a:xfrm>
            <a:off x="4512721" y="2603500"/>
            <a:ext cx="31470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body" idx="4"/>
          </p:nvPr>
        </p:nvSpPr>
        <p:spPr>
          <a:xfrm>
            <a:off x="4512721" y="3179763"/>
            <a:ext cx="3147009" cy="28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5"/>
          </p:nvPr>
        </p:nvSpPr>
        <p:spPr>
          <a:xfrm>
            <a:off x="7888135" y="2603501"/>
            <a:ext cx="314573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body" idx="6"/>
          </p:nvPr>
        </p:nvSpPr>
        <p:spPr>
          <a:xfrm>
            <a:off x="7888329" y="3179762"/>
            <a:ext cx="3145536" cy="28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0" name="Google Shape;200;p15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15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202;p15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6"/>
          <p:cNvSpPr txBox="1"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8" name="Google Shape;208;p16"/>
          <p:cNvSpPr>
            <a:spLocks noGrp="1"/>
          </p:cNvSpPr>
          <p:nvPr>
            <p:ph type="pic" idx="2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09" name="Google Shape;209;p16"/>
          <p:cNvSpPr txBox="1">
            <a:spLocks noGrp="1"/>
          </p:cNvSpPr>
          <p:nvPr>
            <p:ph type="body" idx="3"/>
          </p:nvPr>
        </p:nvSpPr>
        <p:spPr>
          <a:xfrm>
            <a:off x="1154954" y="5109106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body" idx="4"/>
          </p:nvPr>
        </p:nvSpPr>
        <p:spPr>
          <a:xfrm>
            <a:off x="4568865" y="4532844"/>
            <a:ext cx="3050438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16"/>
          <p:cNvSpPr>
            <a:spLocks noGrp="1"/>
          </p:cNvSpPr>
          <p:nvPr>
            <p:ph type="pic" idx="5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2" name="Google Shape;212;p16"/>
          <p:cNvSpPr txBox="1">
            <a:spLocks noGrp="1"/>
          </p:cNvSpPr>
          <p:nvPr>
            <p:ph type="body" idx="6"/>
          </p:nvPr>
        </p:nvSpPr>
        <p:spPr>
          <a:xfrm>
            <a:off x="4570172" y="5109105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body" idx="7"/>
          </p:nvPr>
        </p:nvSpPr>
        <p:spPr>
          <a:xfrm>
            <a:off x="7982775" y="4532845"/>
            <a:ext cx="305109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16"/>
          <p:cNvSpPr>
            <a:spLocks noGrp="1"/>
          </p:cNvSpPr>
          <p:nvPr>
            <p:ph type="pic" idx="8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5" name="Google Shape;215;p16"/>
          <p:cNvSpPr txBox="1">
            <a:spLocks noGrp="1"/>
          </p:cNvSpPr>
          <p:nvPr>
            <p:ph type="body" idx="9"/>
          </p:nvPr>
        </p:nvSpPr>
        <p:spPr>
          <a:xfrm>
            <a:off x="7982775" y="5109104"/>
            <a:ext cx="3051096" cy="9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16" name="Google Shape;216;p16"/>
          <p:cNvCxnSpPr/>
          <p:nvPr/>
        </p:nvCxnSpPr>
        <p:spPr>
          <a:xfrm>
            <a:off x="440583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7" name="Google Shape;217;p16"/>
          <p:cNvCxnSpPr/>
          <p:nvPr/>
        </p:nvCxnSpPr>
        <p:spPr>
          <a:xfrm>
            <a:off x="7797802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8" name="Google Shape;218;p16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ftr" idx="11"/>
          </p:nvPr>
        </p:nvSpPr>
        <p:spPr>
          <a:xfrm>
            <a:off x="561111" y="6391838"/>
            <a:ext cx="3644282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body" idx="1"/>
          </p:nvPr>
        </p:nvSpPr>
        <p:spPr>
          <a:xfrm rot="5400000">
            <a:off x="3859634" y="-101179"/>
            <a:ext cx="3416300" cy="882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dt" idx="10"/>
          </p:nvPr>
        </p:nvSpPr>
        <p:spPr>
          <a:xfrm>
            <a:off x="10695439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9" name="Google Shape;229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8" name="Google Shape;238;p18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 rot="5400000">
            <a:off x="6915923" y="2947780"/>
            <a:ext cx="4748590" cy="14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1"/>
          </p:nvPr>
        </p:nvSpPr>
        <p:spPr>
          <a:xfrm rot="5400000">
            <a:off x="1908672" y="524749"/>
            <a:ext cx="4748590" cy="62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41" name="Google Shape;241;p18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2135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8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9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p19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2pPr>
            <a:lvl3pPr marL="1371600" lvl="2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3pPr>
            <a:lvl4pPr marL="1828800" lvl="3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4pPr>
            <a:lvl5pPr marL="2286000" lvl="4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5pPr>
            <a:lvl6pPr marL="2743200" lvl="5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6pPr>
            <a:lvl7pPr marL="3200400" lvl="6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7pPr>
            <a:lvl8pPr marL="3657600" lvl="7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8pPr>
            <a:lvl9pPr marL="4114800" lvl="8" indent="-330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x">
  <p:cSld name="TITLE_AND_BOD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>
            <a:spLocks noGrp="1"/>
          </p:cNvSpPr>
          <p:nvPr>
            <p:ph type="sldNum" idx="12"/>
          </p:nvPr>
        </p:nvSpPr>
        <p:spPr>
          <a:xfrm>
            <a:off x="8401644" y="6159924"/>
            <a:ext cx="33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8" name="Google Shape;48;p4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2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3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4"/>
          </p:nvPr>
        </p:nvSpPr>
        <p:spPr>
          <a:xfrm>
            <a:off x="6208712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4" name="Google Shape;84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9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3" name="Google Shape;93;p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1"/>
          </p:nvPr>
        </p:nvSpPr>
        <p:spPr>
          <a:xfrm>
            <a:off x="5781146" y="1447800"/>
            <a:ext cx="519006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body" idx="2"/>
          </p:nvPr>
        </p:nvSpPr>
        <p:spPr>
          <a:xfrm>
            <a:off x="1154954" y="3129280"/>
            <a:ext cx="2793158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" name="Google Shape;103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0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2" name="Google Shape;112;p1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>
            <a:spLocks noGrp="1"/>
          </p:cNvSpPr>
          <p:nvPr>
            <p:ph type="pic" idx="2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5" name="Google Shape;115;p1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Google Shape;7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1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am I?</a:t>
            </a:r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body" idx="1"/>
          </p:nvPr>
        </p:nvSpPr>
        <p:spPr>
          <a:xfrm>
            <a:off x="748975" y="2444050"/>
            <a:ext cx="47634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479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45"/>
              <a:buChar char="►"/>
            </a:pPr>
            <a:r>
              <a:rPr lang="en-GB" sz="2423"/>
              <a:t>Teacher for 15 years</a:t>
            </a:r>
            <a:endParaRPr sz="2423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423"/>
          </a:p>
          <a:p>
            <a:pPr marL="457200" lvl="0" indent="-36479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45"/>
              <a:buChar char="►"/>
            </a:pPr>
            <a:r>
              <a:rPr lang="en-GB" sz="2423"/>
              <a:t>Tutor</a:t>
            </a:r>
            <a:endParaRPr sz="2423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423"/>
          </a:p>
          <a:p>
            <a:pPr marL="457200" lvl="0" indent="-36479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45"/>
              <a:buChar char="►"/>
            </a:pPr>
            <a:r>
              <a:rPr lang="en-GB" sz="2423"/>
              <a:t>Foundation Certificate in Psychodynamic Counselling</a:t>
            </a:r>
            <a:endParaRPr sz="2423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423"/>
          </a:p>
          <a:p>
            <a:pPr marL="457200" lvl="0" indent="-36479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45"/>
              <a:buChar char="►"/>
            </a:pPr>
            <a:r>
              <a:rPr lang="en-GB" sz="2423"/>
              <a:t>Coach training</a:t>
            </a:r>
            <a:endParaRPr sz="2423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1395"/>
          </a:p>
        </p:txBody>
      </p:sp>
      <p:pic>
        <p:nvPicPr>
          <p:cNvPr id="258" name="Google Shape;258;p21"/>
          <p:cNvPicPr preferRelativeResize="0"/>
          <p:nvPr/>
        </p:nvPicPr>
        <p:blipFill rotWithShape="1">
          <a:blip r:embed="rId3">
            <a:alphaModFix/>
          </a:blip>
          <a:srcRect r="52595"/>
          <a:stretch/>
        </p:blipFill>
        <p:spPr>
          <a:xfrm>
            <a:off x="5383850" y="1513699"/>
            <a:ext cx="5884751" cy="51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>
            <a:spLocks noGrp="1"/>
          </p:cNvSpPr>
          <p:nvPr>
            <p:ph type="body" idx="1"/>
          </p:nvPr>
        </p:nvSpPr>
        <p:spPr>
          <a:xfrm>
            <a:off x="774622" y="2034350"/>
            <a:ext cx="33459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Accomplice Saboteurs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29" name="Google Shape;3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1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4000" y="1019375"/>
            <a:ext cx="5838626" cy="583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 txBox="1">
            <a:spLocks noGrp="1"/>
          </p:cNvSpPr>
          <p:nvPr>
            <p:ph type="body" idx="1"/>
          </p:nvPr>
        </p:nvSpPr>
        <p:spPr>
          <a:xfrm>
            <a:off x="5733242" y="2077850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Saboteur Intercept</a:t>
            </a:r>
            <a:endParaRPr sz="4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2700" b="1">
                <a:solidFill>
                  <a:schemeClr val="dk1"/>
                </a:solidFill>
              </a:rPr>
              <a:t>How can we notice them?</a:t>
            </a:r>
            <a:endParaRPr sz="2700" b="1">
              <a:solidFill>
                <a:schemeClr val="dk1"/>
              </a:solidFill>
            </a:endParaRPr>
          </a:p>
        </p:txBody>
      </p:sp>
      <p:pic>
        <p:nvPicPr>
          <p:cNvPr id="336" name="Google Shape;3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850" y="2820225"/>
            <a:ext cx="4376925" cy="29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1"/>
          <p:cNvSpPr/>
          <p:nvPr/>
        </p:nvSpPr>
        <p:spPr>
          <a:xfrm>
            <a:off x="1017825" y="1194700"/>
            <a:ext cx="1797900" cy="783000"/>
          </a:xfrm>
          <a:prstGeom prst="wedgeRoundRectCallout">
            <a:avLst>
              <a:gd name="adj1" fmla="val 83869"/>
              <a:gd name="adj2" fmla="val 12221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…should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31"/>
          <p:cNvSpPr/>
          <p:nvPr/>
        </p:nvSpPr>
        <p:spPr>
          <a:xfrm>
            <a:off x="8869150" y="1541325"/>
            <a:ext cx="1797900" cy="783000"/>
          </a:xfrm>
          <a:prstGeom prst="wedgeRoundRectCallout">
            <a:avLst>
              <a:gd name="adj1" fmla="val -104444"/>
              <a:gd name="adj2" fmla="val 14460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…can’t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31"/>
          <p:cNvSpPr/>
          <p:nvPr/>
        </p:nvSpPr>
        <p:spPr>
          <a:xfrm>
            <a:off x="7629675" y="5254375"/>
            <a:ext cx="1797900" cy="783000"/>
          </a:xfrm>
          <a:prstGeom prst="wedgeRoundRectCallout">
            <a:avLst>
              <a:gd name="adj1" fmla="val -150825"/>
              <a:gd name="adj2" fmla="val -61102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…not good enough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1" name="Google Shape;341;p31"/>
          <p:cNvPicPr preferRelativeResize="0"/>
          <p:nvPr/>
        </p:nvPicPr>
        <p:blipFill rotWithShape="1">
          <a:blip r:embed="rId5">
            <a:alphaModFix/>
          </a:blip>
          <a:srcRect l="436" r="446"/>
          <a:stretch/>
        </p:blipFill>
        <p:spPr>
          <a:xfrm>
            <a:off x="10513214" y="3407288"/>
            <a:ext cx="947900" cy="883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body" idx="1"/>
          </p:nvPr>
        </p:nvSpPr>
        <p:spPr>
          <a:xfrm>
            <a:off x="5994192" y="2400250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Saboteur Interceptor </a:t>
            </a:r>
            <a:endParaRPr sz="1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chemeClr val="dk1"/>
                </a:solidFill>
                <a:highlight>
                  <a:srgbClr val="F1C232"/>
                </a:highlight>
                <a:latin typeface="Proxima Nova"/>
                <a:ea typeface="Proxima Nova"/>
                <a:cs typeface="Proxima Nova"/>
                <a:sym typeface="Proxima Nova"/>
              </a:rPr>
              <a:t>Self-Command </a:t>
            </a:r>
            <a:endParaRPr sz="1400">
              <a:solidFill>
                <a:schemeClr val="dk1"/>
              </a:solidFill>
              <a:highlight>
                <a:srgbClr val="F1C232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B7B7B7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Sage</a:t>
            </a:r>
            <a:endParaRPr sz="1400">
              <a:solidFill>
                <a:srgbClr val="B7B7B7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5500" b="1">
              <a:solidFill>
                <a:schemeClr val="dk1"/>
              </a:solidFill>
            </a:endParaRPr>
          </a:p>
        </p:txBody>
      </p:sp>
      <p:pic>
        <p:nvPicPr>
          <p:cNvPr id="347" name="Google Shape;3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2"/>
          <p:cNvSpPr txBox="1"/>
          <p:nvPr/>
        </p:nvSpPr>
        <p:spPr>
          <a:xfrm>
            <a:off x="841815" y="4902533"/>
            <a:ext cx="707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roxima Nova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Mental Fitness</a:t>
            </a:r>
            <a:endParaRPr/>
          </a:p>
        </p:txBody>
      </p:sp>
      <p:pic>
        <p:nvPicPr>
          <p:cNvPr id="349" name="Google Shape;349;p32" descr="Property 1=Welco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005" y="1889379"/>
            <a:ext cx="2873224" cy="328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718" y="5641425"/>
            <a:ext cx="2025783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072" y="3238113"/>
            <a:ext cx="1043858" cy="146913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3"/>
          <p:cNvSpPr txBox="1"/>
          <p:nvPr/>
        </p:nvSpPr>
        <p:spPr>
          <a:xfrm>
            <a:off x="2408258" y="4985654"/>
            <a:ext cx="7375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spAutoFit/>
          </a:bodyPr>
          <a:lstStyle/>
          <a:p>
            <a:pPr marL="0" marR="0" lvl="1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roxima Nova"/>
              <a:buNone/>
            </a:pPr>
            <a:r>
              <a:rPr lang="en-GB" sz="43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10-Second PQ Reps</a:t>
            </a:r>
            <a:endParaRPr sz="1900"/>
          </a:p>
        </p:txBody>
      </p:sp>
      <p:sp>
        <p:nvSpPr>
          <p:cNvPr id="357" name="Google Shape;357;p33"/>
          <p:cNvSpPr txBox="1"/>
          <p:nvPr/>
        </p:nvSpPr>
        <p:spPr>
          <a:xfrm>
            <a:off x="7794300" y="6375900"/>
            <a:ext cx="41883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©2022 Positive Intelligence, LLC</a:t>
            </a:r>
            <a:endParaRPr sz="13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>
            <a:spLocks noGrp="1"/>
          </p:cNvSpPr>
          <p:nvPr>
            <p:ph type="body" idx="1"/>
          </p:nvPr>
        </p:nvSpPr>
        <p:spPr>
          <a:xfrm>
            <a:off x="5994192" y="2400250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Saboteur Interceptor </a:t>
            </a:r>
            <a:endParaRPr sz="1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B7B7B7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Self-Command</a:t>
            </a:r>
            <a:endParaRPr sz="1400">
              <a:solidFill>
                <a:srgbClr val="B7B7B7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chemeClr val="dk1"/>
                </a:solidFill>
                <a:highlight>
                  <a:srgbClr val="FFD966"/>
                </a:highlight>
                <a:latin typeface="Proxima Nova"/>
                <a:ea typeface="Proxima Nova"/>
                <a:cs typeface="Proxima Nova"/>
                <a:sym typeface="Proxima Nova"/>
              </a:rPr>
              <a:t>Sage</a:t>
            </a:r>
            <a:endParaRPr sz="2600" b="1">
              <a:solidFill>
                <a:schemeClr val="dk1"/>
              </a:solidFill>
              <a:highlight>
                <a:srgbClr val="FFD966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5500" b="1">
              <a:solidFill>
                <a:schemeClr val="dk1"/>
              </a:solidFill>
            </a:endParaRPr>
          </a:p>
        </p:txBody>
      </p:sp>
      <p:pic>
        <p:nvPicPr>
          <p:cNvPr id="363" name="Google Shape;3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4"/>
          <p:cNvSpPr txBox="1"/>
          <p:nvPr/>
        </p:nvSpPr>
        <p:spPr>
          <a:xfrm>
            <a:off x="841815" y="4902533"/>
            <a:ext cx="707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roxima Nova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Mental Fitness</a:t>
            </a:r>
            <a:endParaRPr/>
          </a:p>
        </p:txBody>
      </p:sp>
      <p:pic>
        <p:nvPicPr>
          <p:cNvPr id="365" name="Google Shape;365;p34" descr="Property 1=Welco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005" y="1889379"/>
            <a:ext cx="2873224" cy="328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718" y="5641425"/>
            <a:ext cx="2025783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175" y="1470175"/>
            <a:ext cx="4800450" cy="48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5"/>
          <p:cNvSpPr txBox="1">
            <a:spLocks noGrp="1"/>
          </p:cNvSpPr>
          <p:nvPr>
            <p:ph type="body" idx="1"/>
          </p:nvPr>
        </p:nvSpPr>
        <p:spPr>
          <a:xfrm>
            <a:off x="2076772" y="1821150"/>
            <a:ext cx="33459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SAGE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body" idx="1"/>
          </p:nvPr>
        </p:nvSpPr>
        <p:spPr>
          <a:xfrm>
            <a:off x="5353000" y="2140150"/>
            <a:ext cx="55965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Empathy Power</a:t>
            </a:r>
            <a:endParaRPr sz="4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3000" b="1">
                <a:solidFill>
                  <a:schemeClr val="dk1"/>
                </a:solidFill>
              </a:rPr>
              <a:t>What’s the kindest thing you can say to yourself today?</a:t>
            </a:r>
            <a:r>
              <a:rPr lang="en-GB" sz="4000" b="1">
                <a:solidFill>
                  <a:schemeClr val="dk1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78" name="Google Shape;37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273" y="2587926"/>
            <a:ext cx="3682749" cy="36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body" idx="1"/>
          </p:nvPr>
        </p:nvSpPr>
        <p:spPr>
          <a:xfrm>
            <a:off x="814825" y="2212650"/>
            <a:ext cx="55965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Ripple Effect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84" name="Google Shape;3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150" y="2615600"/>
            <a:ext cx="6812726" cy="336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 txBox="1">
            <a:spLocks noGrp="1"/>
          </p:cNvSpPr>
          <p:nvPr>
            <p:ph type="body" idx="1"/>
          </p:nvPr>
        </p:nvSpPr>
        <p:spPr>
          <a:xfrm>
            <a:off x="3609375" y="2646000"/>
            <a:ext cx="5194500" cy="156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How can you start applying this today?</a:t>
            </a:r>
            <a:endParaRPr sz="4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t="534" b="534"/>
          <a:stretch/>
        </p:blipFill>
        <p:spPr>
          <a:xfrm>
            <a:off x="1110866" y="2041929"/>
            <a:ext cx="1420500" cy="16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8"/>
          <p:cNvPicPr preferRelativeResize="0"/>
          <p:nvPr/>
        </p:nvPicPr>
        <p:blipFill rotWithShape="1">
          <a:blip r:embed="rId4">
            <a:alphaModFix/>
          </a:blip>
          <a:srcRect l="278" r="268"/>
          <a:stretch/>
        </p:blipFill>
        <p:spPr>
          <a:xfrm>
            <a:off x="9581680" y="2141981"/>
            <a:ext cx="1229650" cy="142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8"/>
          <p:cNvPicPr preferRelativeResize="0"/>
          <p:nvPr/>
        </p:nvPicPr>
        <p:blipFill rotWithShape="1">
          <a:blip r:embed="rId5">
            <a:alphaModFix/>
          </a:blip>
          <a:srcRect l="317" r="317"/>
          <a:stretch/>
        </p:blipFill>
        <p:spPr>
          <a:xfrm>
            <a:off x="1264122" y="4829275"/>
            <a:ext cx="1229650" cy="14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9851" y="4020857"/>
            <a:ext cx="2046763" cy="20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37099" y="3566849"/>
            <a:ext cx="1118801" cy="12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37100" y="4829275"/>
            <a:ext cx="1420500" cy="16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8462" y="3432100"/>
            <a:ext cx="1345324" cy="15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9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you work with me?</a:t>
            </a:r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body" idx="1"/>
          </p:nvPr>
        </p:nvSpPr>
        <p:spPr>
          <a:xfrm>
            <a:off x="5556000" y="2477575"/>
            <a:ext cx="606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►"/>
            </a:pPr>
            <a:r>
              <a:rPr lang="en-GB" sz="2000">
                <a:solidFill>
                  <a:schemeClr val="dk1"/>
                </a:solidFill>
              </a:rPr>
              <a:t>1:1 Coaching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►"/>
            </a:pPr>
            <a:r>
              <a:rPr lang="en-GB" sz="2000">
                <a:solidFill>
                  <a:schemeClr val="dk1"/>
                </a:solidFill>
              </a:rPr>
              <a:t>Walk and Talk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►"/>
            </a:pPr>
            <a:r>
              <a:rPr lang="en-GB" sz="2000">
                <a:solidFill>
                  <a:schemeClr val="dk1"/>
                </a:solidFill>
              </a:rPr>
              <a:t>Accountability Coaching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►"/>
            </a:pPr>
            <a:r>
              <a:rPr lang="en-GB" sz="2000">
                <a:solidFill>
                  <a:schemeClr val="dk1"/>
                </a:solidFill>
              </a:rPr>
              <a:t>PQ training - individuals and groups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►"/>
            </a:pPr>
            <a:r>
              <a:rPr lang="en-GB" sz="2000">
                <a:solidFill>
                  <a:schemeClr val="dk1"/>
                </a:solidFill>
              </a:rPr>
              <a:t>10% discount for Russell Parents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►"/>
            </a:pPr>
            <a:r>
              <a:rPr lang="en-GB" sz="2000">
                <a:solidFill>
                  <a:schemeClr val="dk1"/>
                </a:solidFill>
              </a:rPr>
              <a:t>Follow QR code to find out more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995"/>
          </a:p>
        </p:txBody>
      </p:sp>
      <p:pic>
        <p:nvPicPr>
          <p:cNvPr id="403" name="Google Shape;403;p39"/>
          <p:cNvPicPr preferRelativeResize="0"/>
          <p:nvPr/>
        </p:nvPicPr>
        <p:blipFill rotWithShape="1">
          <a:blip r:embed="rId3">
            <a:alphaModFix/>
          </a:blip>
          <a:srcRect r="52595"/>
          <a:stretch/>
        </p:blipFill>
        <p:spPr>
          <a:xfrm>
            <a:off x="452375" y="2477575"/>
            <a:ext cx="4523701" cy="397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body" idx="1"/>
          </p:nvPr>
        </p:nvSpPr>
        <p:spPr>
          <a:xfrm>
            <a:off x="6632167" y="1889375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How can we best support our children in the post-COVID world?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64" name="Google Shape;2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00" y="2046938"/>
            <a:ext cx="5802292" cy="3981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body" idx="1"/>
          </p:nvPr>
        </p:nvSpPr>
        <p:spPr>
          <a:xfrm>
            <a:off x="6168192" y="1889375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5500" b="1">
                <a:solidFill>
                  <a:schemeClr val="dk1"/>
                </a:solidFill>
              </a:rPr>
              <a:t>Resilience</a:t>
            </a:r>
            <a:endParaRPr sz="3900">
              <a:solidFill>
                <a:srgbClr val="000000"/>
              </a:solidFill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841815" y="4902533"/>
            <a:ext cx="707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roxima Nova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Mental Fitness</a:t>
            </a:r>
            <a:endParaRPr/>
          </a:p>
        </p:txBody>
      </p:sp>
      <p:pic>
        <p:nvPicPr>
          <p:cNvPr id="273" name="Google Shape;273;p23" descr="Property 1=Welco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005" y="1889379"/>
            <a:ext cx="2873224" cy="328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718" y="5641425"/>
            <a:ext cx="2025783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THIS:</a:t>
            </a:r>
            <a:endParaRPr/>
          </a:p>
        </p:txBody>
      </p:sp>
      <p:pic>
        <p:nvPicPr>
          <p:cNvPr id="280" name="Google Shape;2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4175" y="2413118"/>
            <a:ext cx="58293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 THIS:</a:t>
            </a:r>
            <a:endParaRPr/>
          </a:p>
        </p:txBody>
      </p:sp>
      <p:pic>
        <p:nvPicPr>
          <p:cNvPr id="286" name="Google Shape;2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275" y="2533350"/>
            <a:ext cx="7505951" cy="396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body" idx="1"/>
          </p:nvPr>
        </p:nvSpPr>
        <p:spPr>
          <a:xfrm>
            <a:off x="5994192" y="2400250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Saboteur Interceptor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Self-Command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Sage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5500" b="1">
              <a:solidFill>
                <a:schemeClr val="dk1"/>
              </a:solidFill>
            </a:endParaRPr>
          </a:p>
        </p:txBody>
      </p:sp>
      <p:pic>
        <p:nvPicPr>
          <p:cNvPr id="292" name="Google Shape;2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841815" y="4902533"/>
            <a:ext cx="707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roxima Nova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Mental Fitness</a:t>
            </a:r>
            <a:endParaRPr/>
          </a:p>
        </p:txBody>
      </p:sp>
      <p:pic>
        <p:nvPicPr>
          <p:cNvPr id="294" name="Google Shape;294;p26" descr="Property 1=Welco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005" y="1889379"/>
            <a:ext cx="2873224" cy="328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718" y="5641425"/>
            <a:ext cx="2025783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 txBox="1">
            <a:spLocks noGrp="1"/>
          </p:cNvSpPr>
          <p:nvPr>
            <p:ph type="body" idx="1"/>
          </p:nvPr>
        </p:nvSpPr>
        <p:spPr>
          <a:xfrm>
            <a:off x="5994192" y="2400250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000000"/>
                </a:solidFill>
                <a:highlight>
                  <a:srgbClr val="F1C232"/>
                </a:highlight>
                <a:latin typeface="Proxima Nova"/>
                <a:ea typeface="Proxima Nova"/>
                <a:cs typeface="Proxima Nova"/>
                <a:sym typeface="Proxima Nova"/>
              </a:rPr>
              <a:t>Saboteur Interceptor </a:t>
            </a:r>
            <a:endParaRPr sz="1400">
              <a:solidFill>
                <a:srgbClr val="000000"/>
              </a:solidFill>
              <a:highlight>
                <a:srgbClr val="F1C232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Self-Command </a:t>
            </a:r>
            <a:endParaRPr sz="140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lvl="1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80"/>
              <a:buFont typeface="Proxima Nova"/>
              <a:buAutoNum type="arabicPeriod"/>
            </a:pPr>
            <a:r>
              <a:rPr lang="en-GB" sz="2600" b="1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Sage</a:t>
            </a:r>
            <a:endParaRPr sz="140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5500" b="1">
              <a:solidFill>
                <a:schemeClr val="dk1"/>
              </a:solidFill>
            </a:endParaRPr>
          </a:p>
        </p:txBody>
      </p:sp>
      <p:pic>
        <p:nvPicPr>
          <p:cNvPr id="301" name="Google Shape;3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7"/>
          <p:cNvSpPr txBox="1"/>
          <p:nvPr/>
        </p:nvSpPr>
        <p:spPr>
          <a:xfrm>
            <a:off x="841815" y="4902533"/>
            <a:ext cx="707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roxima Nova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Mental Fitness</a:t>
            </a:r>
            <a:endParaRPr/>
          </a:p>
        </p:txBody>
      </p:sp>
      <p:pic>
        <p:nvPicPr>
          <p:cNvPr id="303" name="Google Shape;303;p27" descr="Property 1=Welco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005" y="1889379"/>
            <a:ext cx="2873224" cy="328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718" y="5641425"/>
            <a:ext cx="2025783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body" idx="1"/>
          </p:nvPr>
        </p:nvSpPr>
        <p:spPr>
          <a:xfrm>
            <a:off x="5733242" y="2077850"/>
            <a:ext cx="5378400" cy="42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n-GB" sz="4000" b="1">
                <a:solidFill>
                  <a:schemeClr val="dk1"/>
                </a:solidFill>
              </a:rPr>
              <a:t>What are some of the negative stories you’ve told yourself this morning?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63" y="6132884"/>
            <a:ext cx="2394500" cy="5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300" y="2734386"/>
            <a:ext cx="2930475" cy="29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763" y="6074884"/>
            <a:ext cx="2394500" cy="5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/>
          <p:nvPr/>
        </p:nvSpPr>
        <p:spPr>
          <a:xfrm>
            <a:off x="481350" y="1238350"/>
            <a:ext cx="2841900" cy="1594800"/>
          </a:xfrm>
          <a:prstGeom prst="cloudCallout">
            <a:avLst>
              <a:gd name="adj1" fmla="val 54078"/>
              <a:gd name="adj2" fmla="val 6682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entury Gothic"/>
                <a:ea typeface="Century Gothic"/>
                <a:cs typeface="Century Gothic"/>
                <a:sym typeface="Century Gothic"/>
              </a:rPr>
              <a:t>I got angry with my children so I’m a bad parent.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29"/>
          <p:cNvSpPr/>
          <p:nvPr/>
        </p:nvSpPr>
        <p:spPr>
          <a:xfrm>
            <a:off x="4316475" y="1144150"/>
            <a:ext cx="2950500" cy="1783200"/>
          </a:xfrm>
          <a:prstGeom prst="cloudCallout">
            <a:avLst>
              <a:gd name="adj1" fmla="val -15361"/>
              <a:gd name="adj2" fmla="val 8699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   I haven’t got any nice clothes so always look uglier than everyone else.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29"/>
          <p:cNvSpPr/>
          <p:nvPr/>
        </p:nvSpPr>
        <p:spPr>
          <a:xfrm>
            <a:off x="7927925" y="1506400"/>
            <a:ext cx="3276900" cy="2037000"/>
          </a:xfrm>
          <a:prstGeom prst="cloudCallout">
            <a:avLst>
              <a:gd name="adj1" fmla="val -69468"/>
              <a:gd name="adj2" fmla="val 5641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My child struggles at school more than everyone else so I’m not doing a good enough job.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29"/>
          <p:cNvSpPr/>
          <p:nvPr/>
        </p:nvSpPr>
        <p:spPr>
          <a:xfrm>
            <a:off x="741350" y="3210325"/>
            <a:ext cx="2757300" cy="1594800"/>
          </a:xfrm>
          <a:prstGeom prst="cloudCallout">
            <a:avLst>
              <a:gd name="adj1" fmla="val 84651"/>
              <a:gd name="adj2" fmla="val 998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My hair is a mess - my whole life is a mess.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29"/>
          <p:cNvSpPr/>
          <p:nvPr/>
        </p:nvSpPr>
        <p:spPr>
          <a:xfrm>
            <a:off x="1352338" y="4920800"/>
            <a:ext cx="3059700" cy="1862700"/>
          </a:xfrm>
          <a:prstGeom prst="cloudCallout">
            <a:avLst>
              <a:gd name="adj1" fmla="val 68907"/>
              <a:gd name="adj2" fmla="val -7256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   We’re late for school - my whole day is going to be rubbish now.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29"/>
          <p:cNvSpPr/>
          <p:nvPr/>
        </p:nvSpPr>
        <p:spPr>
          <a:xfrm>
            <a:off x="7266975" y="4407538"/>
            <a:ext cx="4132200" cy="1942800"/>
          </a:xfrm>
          <a:prstGeom prst="cloudCallout">
            <a:avLst>
              <a:gd name="adj1" fmla="val -72105"/>
              <a:gd name="adj2" fmla="val -4223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entury Gothic"/>
                <a:ea typeface="Century Gothic"/>
                <a:cs typeface="Century Gothic"/>
                <a:sym typeface="Century Gothic"/>
              </a:rPr>
              <a:t>I haven’t prepared properly for my meeting - everyone is going to think I’m useless at my job.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29"/>
          <p:cNvPicPr preferRelativeResize="0"/>
          <p:nvPr/>
        </p:nvPicPr>
        <p:blipFill rotWithShape="1">
          <a:blip r:embed="rId4">
            <a:alphaModFix/>
          </a:blip>
          <a:srcRect t="1181" b="1181"/>
          <a:stretch/>
        </p:blipFill>
        <p:spPr>
          <a:xfrm>
            <a:off x="4719451" y="3268325"/>
            <a:ext cx="1987675" cy="22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Widescreen</PresentationFormat>
  <Paragraphs>61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Century Gothic</vt:lpstr>
      <vt:lpstr>Playfair Display</vt:lpstr>
      <vt:lpstr>Noto Sans Symbols</vt:lpstr>
      <vt:lpstr>Proxima Nova</vt:lpstr>
      <vt:lpstr>Arial</vt:lpstr>
      <vt:lpstr>Proxima Nova Semibold</vt:lpstr>
      <vt:lpstr>Ion Boardroom</vt:lpstr>
      <vt:lpstr>Who am I?</vt:lpstr>
      <vt:lpstr>PowerPoint Presentation</vt:lpstr>
      <vt:lpstr>PowerPoint Presentation</vt:lpstr>
      <vt:lpstr>FROM THIS:</vt:lpstr>
      <vt:lpstr>TO THIS: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work with me?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I?</dc:title>
  <dc:creator>Nicki</dc:creator>
  <cp:lastModifiedBy>Nicki</cp:lastModifiedBy>
  <cp:revision>1</cp:revision>
  <dcterms:modified xsi:type="dcterms:W3CDTF">2024-02-08T15:42:48Z</dcterms:modified>
</cp:coreProperties>
</file>