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03/08/2023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03/08/2023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03/08/2023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03/08/2023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03/08/2023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03/08/2023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03/08/2023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03/08/2023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03/08/2023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33311862"/>
              </p:ext>
            </p:extLst>
          </p:nvPr>
        </p:nvGraphicFramePr>
        <p:xfrm>
          <a:off x="85871" y="3174092"/>
          <a:ext cx="3721084" cy="2411476"/>
        </p:xfrm>
        <a:graphic>
          <a:graphicData uri="http://schemas.openxmlformats.org/drawingml/2006/table">
            <a:tbl>
              <a:tblPr firstRow="1" firstCol="1" bandRow="1"/>
              <a:tblGrid>
                <a:gridCol w="3721084">
                  <a:extLst>
                    <a:ext uri="{9D8B030D-6E8A-4147-A177-3AD203B41FA5}">
                      <a16:colId xmlns:a16="http://schemas.microsoft.com/office/drawing/2014/main" val="20000"/>
                    </a:ext>
                  </a:extLst>
                </a:gridCol>
              </a:tblGrid>
              <a:tr h="154947">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1742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a:solidFill>
                            <a:schemeClr val="tx1"/>
                          </a:solidFill>
                          <a:effectLst/>
                          <a:latin typeface="Century Gothic" panose="020B0502020202020204" pitchFamily="34" charset="0"/>
                          <a:ea typeface="+mn-ea"/>
                          <a:cs typeface="+mn-cs"/>
                        </a:rPr>
                        <a:t>Charanga</a:t>
                      </a:r>
                      <a:r>
                        <a:rPr lang="en-GB" sz="1050" b="1" kern="1200" baseline="0" dirty="0">
                          <a:solidFill>
                            <a:schemeClr val="tx1"/>
                          </a:solidFill>
                          <a:effectLst/>
                          <a:latin typeface="Century Gothic" panose="020B0502020202020204" pitchFamily="34" charset="0"/>
                          <a:ea typeface="+mn-ea"/>
                          <a:cs typeface="+mn-cs"/>
                        </a:rPr>
                        <a:t> Unit - Hands, Feet Heart</a:t>
                      </a:r>
                      <a:r>
                        <a:rPr lang="en-GB" sz="1050" kern="1200" baseline="0" dirty="0">
                          <a:solidFill>
                            <a:schemeClr val="tx1"/>
                          </a:solidFill>
                          <a:effectLst/>
                          <a:latin typeface="Century Gothic" panose="020B0502020202020204" pitchFamily="34" charset="0"/>
                          <a:ea typeface="+mn-ea"/>
                          <a:cs typeface="+mn-cs"/>
                        </a:rPr>
                        <a:t> by Joanna </a:t>
                      </a:r>
                      <a:r>
                        <a:rPr lang="en-GB" sz="1050" kern="1200" baseline="0" dirty="0" err="1">
                          <a:solidFill>
                            <a:schemeClr val="tx1"/>
                          </a:solidFill>
                          <a:effectLst/>
                          <a:latin typeface="Century Gothic" panose="020B0502020202020204" pitchFamily="34" charset="0"/>
                          <a:ea typeface="+mn-ea"/>
                          <a:cs typeface="+mn-cs"/>
                        </a:rPr>
                        <a:t>Mangona</a:t>
                      </a:r>
                      <a:r>
                        <a:rPr lang="en-GB" sz="1050" kern="1200" baseline="0" dirty="0">
                          <a:solidFill>
                            <a:schemeClr val="tx1"/>
                          </a:solidFill>
                          <a:effectLst/>
                          <a:latin typeface="Century Gothic" panose="020B0502020202020204" pitchFamily="34" charset="0"/>
                          <a:ea typeface="+mn-ea"/>
                          <a:cs typeface="+mn-cs"/>
                        </a:rPr>
                        <a:t>: </a:t>
                      </a:r>
                      <a:r>
                        <a:rPr lang="en-GB" sz="1050" dirty="0">
                          <a:latin typeface="Century Gothic" panose="020B0502020202020204" pitchFamily="34" charset="0"/>
                        </a:rPr>
                        <a:t>Keep a steady pulse. Create rhythms. Learn about rhythms and how they are different to pulse. </a:t>
                      </a:r>
                      <a:r>
                        <a:rPr lang="en-GB" sz="1050" kern="1200" baseline="0" dirty="0">
                          <a:solidFill>
                            <a:schemeClr val="tx1"/>
                          </a:solidFill>
                          <a:effectLst/>
                          <a:latin typeface="Century Gothic" panose="020B0502020202020204" pitchFamily="34" charset="0"/>
                          <a:ea typeface="+mn-ea"/>
                          <a:cs typeface="+mn-cs"/>
                        </a:rPr>
                        <a:t>L</a:t>
                      </a:r>
                      <a:r>
                        <a:rPr lang="en-GB" sz="1050" kern="1200" dirty="0">
                          <a:solidFill>
                            <a:schemeClr val="tx1"/>
                          </a:solidFill>
                          <a:effectLst/>
                          <a:latin typeface="Century Gothic" panose="020B0502020202020204" pitchFamily="34" charset="0"/>
                          <a:ea typeface="+mn-ea"/>
                          <a:cs typeface="+mn-cs"/>
                        </a:rPr>
                        <a:t>isten, appraise and</a:t>
                      </a:r>
                      <a:r>
                        <a:rPr lang="en-GB" sz="1050" kern="1200" baseline="0" dirty="0">
                          <a:solidFill>
                            <a:schemeClr val="tx1"/>
                          </a:solidFill>
                          <a:effectLst/>
                          <a:latin typeface="Century Gothic" panose="020B0502020202020204" pitchFamily="34" charset="0"/>
                          <a:ea typeface="+mn-ea"/>
                          <a:cs typeface="+mn-cs"/>
                        </a:rPr>
                        <a:t> perform a range of songs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baseline="0" dirty="0">
                          <a:solidFill>
                            <a:schemeClr val="tx1"/>
                          </a:solidFill>
                          <a:effectLst/>
                          <a:latin typeface="Century Gothic" panose="020B0502020202020204" pitchFamily="34" charset="0"/>
                          <a:ea typeface="+mn-ea"/>
                          <a:cs typeface="+mn-cs"/>
                        </a:rPr>
                        <a:t>P</a:t>
                      </a:r>
                      <a:r>
                        <a:rPr lang="en-GB" sz="1050" kern="1200" dirty="0">
                          <a:solidFill>
                            <a:schemeClr val="tx1"/>
                          </a:solidFill>
                          <a:effectLst/>
                          <a:latin typeface="Century Gothic" panose="020B0502020202020204" pitchFamily="34" charset="0"/>
                          <a:ea typeface="+mn-ea"/>
                          <a:cs typeface="+mn-cs"/>
                        </a:rPr>
                        <a:t>lay tuned and untuned instruments musically including</a:t>
                      </a:r>
                      <a:r>
                        <a:rPr lang="en-GB" sz="1050" kern="1200" baseline="0" dirty="0">
                          <a:solidFill>
                            <a:schemeClr val="tx1"/>
                          </a:solidFill>
                          <a:effectLst/>
                          <a:latin typeface="Century Gothic" panose="020B0502020202020204" pitchFamily="34" charset="0"/>
                          <a:ea typeface="+mn-ea"/>
                          <a:cs typeface="+mn-cs"/>
                        </a:rPr>
                        <a:t> glockenspiel, recorder, percussion.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latin typeface="Century Gothic" panose="020B0502020202020204" pitchFamily="34" charset="0"/>
                        </a:rPr>
                        <a:t>Add high and low sounds, pitch, when we sing and play our instruments.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kern="1200" dirty="0" err="1">
                          <a:solidFill>
                            <a:schemeClr val="tx1"/>
                          </a:solidFill>
                          <a:effectLst/>
                          <a:latin typeface="Century Gothic" panose="020B0502020202020204" pitchFamily="34" charset="0"/>
                          <a:ea typeface="+mn-ea"/>
                          <a:cs typeface="+mn-cs"/>
                        </a:rPr>
                        <a:t>HoHoHo</a:t>
                      </a:r>
                      <a:r>
                        <a:rPr lang="en-GB" sz="1050" b="1" kern="1200" dirty="0">
                          <a:solidFill>
                            <a:schemeClr val="tx1"/>
                          </a:solidFill>
                          <a:effectLst/>
                          <a:latin typeface="Century Gothic" panose="020B0502020202020204" pitchFamily="34" charset="0"/>
                          <a:ea typeface="+mn-ea"/>
                          <a:cs typeface="+mn-cs"/>
                        </a:rPr>
                        <a:t> </a:t>
                      </a:r>
                      <a:r>
                        <a:rPr lang="en-GB" sz="1050" b="0" kern="1200" dirty="0">
                          <a:solidFill>
                            <a:schemeClr val="tx1"/>
                          </a:solidFill>
                          <a:effectLst/>
                          <a:latin typeface="Century Gothic" panose="020B0502020202020204" pitchFamily="34" charset="0"/>
                          <a:ea typeface="+mn-ea"/>
                          <a:cs typeface="+mn-cs"/>
                        </a:rPr>
                        <a:t>by Joanna </a:t>
                      </a:r>
                      <a:r>
                        <a:rPr lang="en-GB" sz="1050" b="0" kern="1200" dirty="0" err="1">
                          <a:solidFill>
                            <a:schemeClr val="tx1"/>
                          </a:solidFill>
                          <a:effectLst/>
                          <a:latin typeface="Century Gothic" panose="020B0502020202020204" pitchFamily="34" charset="0"/>
                          <a:ea typeface="+mn-ea"/>
                          <a:cs typeface="+mn-cs"/>
                        </a:rPr>
                        <a:t>Mangona</a:t>
                      </a:r>
                      <a:r>
                        <a:rPr lang="en-GB" sz="1050" b="0" kern="1200" dirty="0">
                          <a:solidFill>
                            <a:schemeClr val="tx1"/>
                          </a:solidFill>
                          <a:effectLst/>
                          <a:latin typeface="Century Gothic" panose="020B0502020202020204" pitchFamily="34" charset="0"/>
                          <a:ea typeface="+mn-ea"/>
                          <a:cs typeface="+mn-cs"/>
                        </a:rPr>
                        <a:t> and Jane </a:t>
                      </a:r>
                      <a:r>
                        <a:rPr lang="en-GB" sz="1050" b="0" kern="1200" dirty="0" err="1">
                          <a:solidFill>
                            <a:schemeClr val="tx1"/>
                          </a:solidFill>
                          <a:effectLst/>
                          <a:latin typeface="Century Gothic" panose="020B0502020202020204" pitchFamily="34" charset="0"/>
                          <a:ea typeface="+mn-ea"/>
                          <a:cs typeface="+mn-cs"/>
                        </a:rPr>
                        <a:t>Sebba</a:t>
                      </a:r>
                      <a:endParaRPr lang="en-GB" sz="1050" b="1"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dirty="0">
                          <a:solidFill>
                            <a:schemeClr val="tx1"/>
                          </a:solidFill>
                          <a:effectLst/>
                          <a:latin typeface="Century Gothic" panose="020B0502020202020204" pitchFamily="34" charset="0"/>
                          <a:ea typeface="+mn-ea"/>
                          <a:cs typeface="+mn-cs"/>
                        </a:rPr>
                        <a:t>All the learning is focused around Ho </a:t>
                      </a:r>
                      <a:r>
                        <a:rPr lang="en-GB" sz="1050" b="0" kern="1200" dirty="0" err="1">
                          <a:solidFill>
                            <a:schemeClr val="tx1"/>
                          </a:solidFill>
                          <a:effectLst/>
                          <a:latin typeface="Century Gothic" panose="020B0502020202020204" pitchFamily="34" charset="0"/>
                          <a:ea typeface="+mn-ea"/>
                          <a:cs typeface="+mn-cs"/>
                        </a:rPr>
                        <a:t>Ho</a:t>
                      </a:r>
                      <a:r>
                        <a:rPr lang="en-GB" sz="1050" b="0" kern="1200" dirty="0">
                          <a:solidFill>
                            <a:schemeClr val="tx1"/>
                          </a:solidFill>
                          <a:effectLst/>
                          <a:latin typeface="Century Gothic" panose="020B0502020202020204" pitchFamily="34" charset="0"/>
                          <a:ea typeface="+mn-ea"/>
                          <a:cs typeface="+mn-cs"/>
                        </a:rPr>
                        <a:t> </a:t>
                      </a:r>
                      <a:r>
                        <a:rPr lang="en-GB" sz="1050" b="0" kern="1200" dirty="0" err="1">
                          <a:solidFill>
                            <a:schemeClr val="tx1"/>
                          </a:solidFill>
                          <a:effectLst/>
                          <a:latin typeface="Century Gothic" panose="020B0502020202020204" pitchFamily="34" charset="0"/>
                          <a:ea typeface="+mn-ea"/>
                          <a:cs typeface="+mn-cs"/>
                        </a:rPr>
                        <a:t>Ho</a:t>
                      </a:r>
                      <a:r>
                        <a:rPr lang="en-GB" sz="1050" b="0" kern="1200" dirty="0">
                          <a:solidFill>
                            <a:schemeClr val="tx1"/>
                          </a:solidFill>
                          <a:effectLst/>
                          <a:latin typeface="Century Gothic" panose="020B0502020202020204" pitchFamily="34" charset="0"/>
                          <a:ea typeface="+mn-ea"/>
                          <a:cs typeface="+mn-cs"/>
                        </a:rPr>
                        <a:t> - a Christmas song. We will Listen &amp; Appraise other styles of music and continue to embed the interrelated dimensions of music through games, singing and playing.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204190385"/>
              </p:ext>
            </p:extLst>
          </p:nvPr>
        </p:nvGraphicFramePr>
        <p:xfrm>
          <a:off x="3913885" y="2144010"/>
          <a:ext cx="3931211" cy="2056073"/>
        </p:xfrm>
        <a:graphic>
          <a:graphicData uri="http://schemas.openxmlformats.org/drawingml/2006/table">
            <a:tbl>
              <a:tblPr firstRow="1" firstCol="1" bandRow="1"/>
              <a:tblGrid>
                <a:gridCol w="3931211">
                  <a:extLst>
                    <a:ext uri="{9D8B030D-6E8A-4147-A177-3AD203B41FA5}">
                      <a16:colId xmlns:a16="http://schemas.microsoft.com/office/drawing/2014/main" val="20000"/>
                    </a:ext>
                  </a:extLst>
                </a:gridCol>
              </a:tblGrid>
              <a:tr h="455873">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Personal, Social, Health, Relationship Economic </a:t>
                      </a:r>
                    </a:p>
                    <a:p>
                      <a:pPr algn="l">
                        <a:lnSpc>
                          <a:spcPct val="107000"/>
                        </a:lnSpc>
                        <a:spcAft>
                          <a:spcPts val="0"/>
                        </a:spcAft>
                      </a:pPr>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V</a:t>
                      </a: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6171">
                <a:tc>
                  <a:txBody>
                    <a:bodyPr/>
                    <a:lstStyle/>
                    <a:p>
                      <a:r>
                        <a:rPr lang="en-GB" sz="1050" b="1" kern="1200" dirty="0" smtClean="0">
                          <a:solidFill>
                            <a:schemeClr val="tx1"/>
                          </a:solidFill>
                          <a:effectLst/>
                          <a:latin typeface="Century Gothic" panose="020B0502020202020204" pitchFamily="34" charset="0"/>
                          <a:ea typeface="+mn-ea"/>
                          <a:cs typeface="+mn-cs"/>
                        </a:rPr>
                        <a:t>Health and Wellbeing </a:t>
                      </a:r>
                      <a:endParaRPr lang="en-GB" sz="1050" kern="1200" dirty="0" smtClean="0">
                        <a:solidFill>
                          <a:schemeClr val="tx1"/>
                        </a:solidFill>
                        <a:effectLst/>
                        <a:latin typeface="Century Gothic" panose="020B0502020202020204" pitchFamily="34" charset="0"/>
                        <a:ea typeface="+mn-ea"/>
                        <a:cs typeface="+mn-cs"/>
                      </a:endParaRPr>
                    </a:p>
                    <a:p>
                      <a:r>
                        <a:rPr lang="en-GB" sz="1050" u="sng" kern="1200" dirty="0" smtClean="0">
                          <a:solidFill>
                            <a:schemeClr val="tx1"/>
                          </a:solidFill>
                          <a:effectLst/>
                          <a:latin typeface="Century Gothic" panose="020B0502020202020204" pitchFamily="34" charset="0"/>
                          <a:ea typeface="+mn-ea"/>
                          <a:cs typeface="+mn-cs"/>
                        </a:rPr>
                        <a:t>Mental Health</a:t>
                      </a:r>
                      <a:r>
                        <a:rPr lang="en-GB" sz="1050" kern="1200" dirty="0" smtClean="0">
                          <a:solidFill>
                            <a:schemeClr val="tx1"/>
                          </a:solidFill>
                          <a:effectLst/>
                          <a:latin typeface="Century Gothic" panose="020B0502020202020204" pitchFamily="34" charset="0"/>
                          <a:ea typeface="+mn-ea"/>
                          <a:cs typeface="+mn-cs"/>
                        </a:rPr>
                        <a:t> managing BIG feelings, recognising when we need help with our feelings, change and loss. </a:t>
                      </a:r>
                    </a:p>
                    <a:p>
                      <a:r>
                        <a:rPr lang="en-GB" sz="1050" b="1" kern="1200" dirty="0" smtClean="0">
                          <a:solidFill>
                            <a:schemeClr val="tx1"/>
                          </a:solidFill>
                          <a:effectLst/>
                          <a:latin typeface="Century Gothic" panose="020B0502020202020204" pitchFamily="34" charset="0"/>
                          <a:ea typeface="+mn-ea"/>
                          <a:cs typeface="+mn-cs"/>
                        </a:rPr>
                        <a:t>Relationships </a:t>
                      </a:r>
                      <a:endParaRPr lang="en-GB" sz="1050" kern="1200" dirty="0" smtClean="0">
                        <a:solidFill>
                          <a:schemeClr val="tx1"/>
                        </a:solidFill>
                        <a:effectLst/>
                        <a:latin typeface="Century Gothic" panose="020B0502020202020204" pitchFamily="34" charset="0"/>
                        <a:ea typeface="+mn-ea"/>
                        <a:cs typeface="+mn-cs"/>
                      </a:endParaRPr>
                    </a:p>
                    <a:p>
                      <a:r>
                        <a:rPr lang="en-GB" sz="1050" u="sng" kern="1200" dirty="0" smtClean="0">
                          <a:solidFill>
                            <a:schemeClr val="tx1"/>
                          </a:solidFill>
                          <a:effectLst/>
                          <a:latin typeface="Century Gothic" panose="020B0502020202020204" pitchFamily="34" charset="0"/>
                          <a:ea typeface="+mn-ea"/>
                          <a:cs typeface="+mn-cs"/>
                        </a:rPr>
                        <a:t>Friendships </a:t>
                      </a:r>
                      <a:r>
                        <a:rPr lang="en-GB" sz="1050" u="none" kern="1200" dirty="0" smtClean="0">
                          <a:solidFill>
                            <a:schemeClr val="tx1"/>
                          </a:solidFill>
                          <a:effectLst/>
                          <a:latin typeface="Century Gothic" panose="020B0502020202020204" pitchFamily="34" charset="0"/>
                          <a:ea typeface="+mn-ea"/>
                          <a:cs typeface="+mn-cs"/>
                        </a:rPr>
                        <a:t>What to do when we feel lonely, how to resolve arguments between friends positively.</a:t>
                      </a:r>
                    </a:p>
                    <a:p>
                      <a:r>
                        <a:rPr lang="en-GB" sz="1050" u="sng" kern="1200" dirty="0" smtClean="0">
                          <a:solidFill>
                            <a:schemeClr val="tx1"/>
                          </a:solidFill>
                          <a:effectLst/>
                          <a:latin typeface="Century Gothic" panose="020B0502020202020204" pitchFamily="34" charset="0"/>
                          <a:ea typeface="+mn-ea"/>
                          <a:cs typeface="+mn-cs"/>
                        </a:rPr>
                        <a:t>Safe Relationships </a:t>
                      </a:r>
                      <a:r>
                        <a:rPr lang="en-GB" sz="1050" u="none" kern="1200" dirty="0" smtClean="0">
                          <a:solidFill>
                            <a:schemeClr val="tx1"/>
                          </a:solidFill>
                          <a:effectLst/>
                          <a:latin typeface="Century Gothic" panose="020B0502020202020204" pitchFamily="34" charset="0"/>
                          <a:ea typeface="+mn-ea"/>
                          <a:cs typeface="+mn-cs"/>
                        </a:rPr>
                        <a:t>How to keep our relationships safe and what to</a:t>
                      </a:r>
                      <a:r>
                        <a:rPr lang="en-GB" sz="1050" u="none" kern="1200" baseline="0" dirty="0" smtClean="0">
                          <a:solidFill>
                            <a:schemeClr val="tx1"/>
                          </a:solidFill>
                          <a:effectLst/>
                          <a:latin typeface="Century Gothic" panose="020B0502020202020204" pitchFamily="34" charset="0"/>
                          <a:ea typeface="+mn-ea"/>
                          <a:cs typeface="+mn-cs"/>
                        </a:rPr>
                        <a:t> do if we are unsure of what to do.</a:t>
                      </a:r>
                    </a:p>
                    <a:p>
                      <a:r>
                        <a:rPr lang="en-GB" sz="1050" u="sng" kern="1200" dirty="0" smtClean="0">
                          <a:solidFill>
                            <a:schemeClr val="tx1"/>
                          </a:solidFill>
                          <a:effectLst/>
                          <a:latin typeface="Century Gothic" panose="020B0502020202020204" pitchFamily="34" charset="0"/>
                          <a:ea typeface="+mn-ea"/>
                          <a:cs typeface="+mn-cs"/>
                        </a:rPr>
                        <a:t>Respecting self and others </a:t>
                      </a:r>
                      <a:r>
                        <a:rPr lang="en-GB" sz="1050" u="none" kern="1200" dirty="0" smtClean="0">
                          <a:solidFill>
                            <a:schemeClr val="tx1"/>
                          </a:solidFill>
                          <a:effectLst/>
                          <a:latin typeface="Century Gothic" panose="020B0502020202020204" pitchFamily="34" charset="0"/>
                          <a:ea typeface="+mn-ea"/>
                          <a:cs typeface="+mn-cs"/>
                        </a:rPr>
                        <a:t>How to treat ourselves and others with respect.  </a:t>
                      </a:r>
                      <a:r>
                        <a:rPr lang="en-GB" sz="1050" b="1" dirty="0" smtClean="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Values</a:t>
                      </a:r>
                      <a:r>
                        <a:rPr lang="en-GB" sz="105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Respect and Peace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6202473"/>
              </p:ext>
            </p:extLst>
          </p:nvPr>
        </p:nvGraphicFramePr>
        <p:xfrm>
          <a:off x="3840622" y="39121"/>
          <a:ext cx="4004474" cy="2092025"/>
        </p:xfrm>
        <a:graphic>
          <a:graphicData uri="http://schemas.openxmlformats.org/drawingml/2006/table">
            <a:tbl>
              <a:tblPr firstRow="1" firstCol="1" bandRow="1"/>
              <a:tblGrid>
                <a:gridCol w="4004474">
                  <a:extLst>
                    <a:ext uri="{9D8B030D-6E8A-4147-A177-3AD203B41FA5}">
                      <a16:colId xmlns:a16="http://schemas.microsoft.com/office/drawing/2014/main" val="20000"/>
                    </a:ext>
                  </a:extLst>
                </a:gridCol>
              </a:tblGrid>
              <a:tr h="171785">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1677371">
                <a:tc>
                  <a:txBody>
                    <a:bodyPr/>
                    <a:lstStyle/>
                    <a:p>
                      <a:r>
                        <a:rPr lang="en-GB" sz="1050" b="1" kern="1200" dirty="0">
                          <a:solidFill>
                            <a:schemeClr val="tx1"/>
                          </a:solidFill>
                          <a:effectLst/>
                          <a:latin typeface="Century Gothic" panose="020B0502020202020204" pitchFamily="34" charset="0"/>
                          <a:ea typeface="+mn-ea"/>
                          <a:cs typeface="+mn-cs"/>
                        </a:rPr>
                        <a:t>Gymnastics: </a:t>
                      </a:r>
                      <a:r>
                        <a:rPr lang="en-GB" sz="1050" kern="1200" dirty="0">
                          <a:solidFill>
                            <a:schemeClr val="tx1"/>
                          </a:solidFill>
                          <a:effectLst/>
                          <a:latin typeface="Century Gothic" panose="020B0502020202020204" pitchFamily="34" charset="0"/>
                          <a:ea typeface="+mn-ea"/>
                          <a:cs typeface="+mn-cs"/>
                        </a:rPr>
                        <a:t>Describe and explain how performers can transition and link gymnastic elements. Perform with control and consistency basic actions at different speeds and on different levels. Challenge ourselves to develop strength and flexibility. Create and perform a simple sequence that is judged using simple gymnastic scoring</a:t>
                      </a:r>
                    </a:p>
                    <a:p>
                      <a:r>
                        <a:rPr lang="en-GB" sz="1050" b="1" kern="1200" dirty="0">
                          <a:solidFill>
                            <a:schemeClr val="tx1"/>
                          </a:solidFill>
                          <a:effectLst/>
                          <a:latin typeface="Century Gothic" panose="020B0502020202020204" pitchFamily="34" charset="0"/>
                          <a:ea typeface="+mn-ea"/>
                          <a:cs typeface="+mn-cs"/>
                        </a:rPr>
                        <a:t>Attack, Defend and Shoot: </a:t>
                      </a:r>
                      <a:r>
                        <a:rPr lang="en-GB" sz="1050" kern="1200" dirty="0">
                          <a:solidFill>
                            <a:schemeClr val="tx1"/>
                          </a:solidFill>
                          <a:effectLst/>
                          <a:latin typeface="Century Gothic" panose="020B0502020202020204" pitchFamily="34" charset="0"/>
                          <a:ea typeface="+mn-ea"/>
                          <a:cs typeface="+mn-cs"/>
                        </a:rPr>
                        <a:t>Send a ball using feet and can receive a ball using feet.</a:t>
                      </a:r>
                    </a:p>
                    <a:p>
                      <a:r>
                        <a:rPr lang="en-GB" sz="1050" kern="1200" dirty="0">
                          <a:solidFill>
                            <a:schemeClr val="tx1"/>
                          </a:solidFill>
                          <a:effectLst/>
                          <a:latin typeface="Century Gothic" panose="020B0502020202020204" pitchFamily="34" charset="0"/>
                          <a:ea typeface="+mn-ea"/>
                          <a:cs typeface="+mn-cs"/>
                        </a:rPr>
                        <a:t>Refine ways to control bodies and a range of equipment.</a:t>
                      </a:r>
                    </a:p>
                    <a:p>
                      <a:r>
                        <a:rPr lang="en-GB" sz="1050" kern="1200" dirty="0">
                          <a:solidFill>
                            <a:schemeClr val="tx1"/>
                          </a:solidFill>
                          <a:effectLst/>
                          <a:latin typeface="Century Gothic" panose="020B0502020202020204" pitchFamily="34" charset="0"/>
                          <a:ea typeface="+mn-ea"/>
                          <a:cs typeface="+mn-cs"/>
                        </a:rPr>
                        <a:t>Recall and link combinations of skills e.g. dribble and pass.</a:t>
                      </a:r>
                    </a:p>
                    <a:p>
                      <a:r>
                        <a:rPr lang="en-GB" sz="1050" b="1" kern="1200" dirty="0">
                          <a:solidFill>
                            <a:schemeClr val="tx1"/>
                          </a:solidFill>
                          <a:effectLst/>
                          <a:latin typeface="Century Gothic" panose="020B0502020202020204" pitchFamily="34" charset="0"/>
                          <a:ea typeface="+mn-ea"/>
                          <a:cs typeface="+mn-cs"/>
                        </a:rPr>
                        <a:t>Yoga- Cosmic</a:t>
                      </a:r>
                      <a:r>
                        <a:rPr lang="en-GB" sz="1050" b="1" kern="1200" baseline="0" dirty="0">
                          <a:solidFill>
                            <a:schemeClr val="tx1"/>
                          </a:solidFill>
                          <a:effectLst/>
                          <a:latin typeface="Century Gothic" panose="020B0502020202020204" pitchFamily="34" charset="0"/>
                          <a:ea typeface="+mn-ea"/>
                          <a:cs typeface="+mn-cs"/>
                        </a:rPr>
                        <a:t> Yoga : </a:t>
                      </a:r>
                      <a:r>
                        <a:rPr lang="en-GB" sz="1050" b="0" kern="1200" baseline="0" dirty="0">
                          <a:solidFill>
                            <a:schemeClr val="tx1"/>
                          </a:solidFill>
                          <a:effectLst/>
                          <a:latin typeface="Century Gothic" panose="020B0502020202020204" pitchFamily="34" charset="0"/>
                          <a:ea typeface="+mn-ea"/>
                          <a:cs typeface="+mn-cs"/>
                        </a:rPr>
                        <a:t>Mindfulness and relaxation.  Building strength, balance and confidence.</a:t>
                      </a:r>
                      <a:endParaRPr lang="en-GB" sz="1050" b="1"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12202303"/>
              </p:ext>
            </p:extLst>
          </p:nvPr>
        </p:nvGraphicFramePr>
        <p:xfrm>
          <a:off x="7949644" y="64255"/>
          <a:ext cx="4147975" cy="1790030"/>
        </p:xfrm>
        <a:graphic>
          <a:graphicData uri="http://schemas.openxmlformats.org/drawingml/2006/table">
            <a:tbl>
              <a:tblPr firstRow="1" firstCol="1" bandRow="1"/>
              <a:tblGrid>
                <a:gridCol w="4147975">
                  <a:extLst>
                    <a:ext uri="{9D8B030D-6E8A-4147-A177-3AD203B41FA5}">
                      <a16:colId xmlns:a16="http://schemas.microsoft.com/office/drawing/2014/main" val="20000"/>
                    </a:ext>
                  </a:extLst>
                </a:gridCol>
              </a:tblGrid>
              <a:tr h="189830">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305829">
                <a:tc>
                  <a:txBody>
                    <a:bodyPr/>
                    <a:lstStyle/>
                    <a:p>
                      <a:r>
                        <a:rPr lang="en-GB" sz="1050" b="1" kern="1200" dirty="0">
                          <a:solidFill>
                            <a:schemeClr val="tx1"/>
                          </a:solidFill>
                          <a:effectLst/>
                          <a:latin typeface="Century Gothic" panose="020B0502020202020204" pitchFamily="34" charset="0"/>
                          <a:ea typeface="+mn-ea"/>
                          <a:cs typeface="+mn-cs"/>
                        </a:rPr>
                        <a:t>Working scientifically </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What do animals need for survival and what do humans need to stay healthy?</a:t>
                      </a:r>
                    </a:p>
                    <a:p>
                      <a:r>
                        <a:rPr lang="en-GB" sz="1050" b="1" kern="1200" dirty="0">
                          <a:solidFill>
                            <a:schemeClr val="tx1"/>
                          </a:solidFill>
                          <a:effectLst/>
                          <a:latin typeface="Century Gothic" panose="020B0502020202020204" pitchFamily="34" charset="0"/>
                          <a:ea typeface="+mn-ea"/>
                          <a:cs typeface="+mn-cs"/>
                        </a:rPr>
                        <a:t>Animals including humans </a:t>
                      </a:r>
                      <a:endParaRPr lang="en-GB" sz="1050" kern="1200" dirty="0">
                        <a:solidFill>
                          <a:schemeClr val="tx1"/>
                        </a:solidFill>
                        <a:effectLst/>
                        <a:latin typeface="Century Gothic" panose="020B0502020202020204" pitchFamily="34" charset="0"/>
                        <a:ea typeface="+mn-ea"/>
                        <a:cs typeface="+mn-cs"/>
                      </a:endParaRPr>
                    </a:p>
                    <a:p>
                      <a:pPr lvl="0"/>
                      <a:r>
                        <a:rPr lang="en-GB" sz="1050" kern="1200" dirty="0">
                          <a:solidFill>
                            <a:schemeClr val="tx1"/>
                          </a:solidFill>
                          <a:effectLst/>
                          <a:latin typeface="Century Gothic" panose="020B0502020202020204" pitchFamily="34" charset="0"/>
                          <a:ea typeface="+mn-ea"/>
                          <a:cs typeface="+mn-cs"/>
                        </a:rPr>
                        <a:t>Describe that animals, including humans, have offspring which grow into adults.</a:t>
                      </a:r>
                      <a:r>
                        <a:rPr lang="en-GB" sz="1050" kern="1200" baseline="0" dirty="0">
                          <a:solidFill>
                            <a:schemeClr val="tx1"/>
                          </a:solidFill>
                          <a:effectLst/>
                          <a:latin typeface="Century Gothic" panose="020B0502020202020204" pitchFamily="34" charset="0"/>
                          <a:ea typeface="+mn-ea"/>
                          <a:cs typeface="+mn-cs"/>
                        </a:rPr>
                        <a:t> F</a:t>
                      </a:r>
                      <a:r>
                        <a:rPr lang="en-GB" sz="1050" kern="1200" dirty="0">
                          <a:solidFill>
                            <a:schemeClr val="tx1"/>
                          </a:solidFill>
                          <a:effectLst/>
                          <a:latin typeface="Century Gothic" panose="020B0502020202020204" pitchFamily="34" charset="0"/>
                          <a:ea typeface="+mn-ea"/>
                          <a:cs typeface="+mn-cs"/>
                        </a:rPr>
                        <a:t>ind out about and describe the basic needs of animals, including humans, for survival (water, food and air). </a:t>
                      </a:r>
                    </a:p>
                    <a:p>
                      <a:pPr lvl="0"/>
                      <a:r>
                        <a:rPr lang="en-GB" sz="1050" kern="1200" dirty="0">
                          <a:solidFill>
                            <a:schemeClr val="tx1"/>
                          </a:solidFill>
                          <a:effectLst/>
                          <a:latin typeface="Century Gothic" panose="020B0502020202020204" pitchFamily="34" charset="0"/>
                          <a:ea typeface="+mn-ea"/>
                          <a:cs typeface="+mn-cs"/>
                        </a:rPr>
                        <a:t>Describe the importance for humans of exercise, eating the right amounts of different types of food, and hygiene.</a:t>
                      </a:r>
                      <a:endParaRPr lang="en-GB" sz="1050" b="0" u="none"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93717511"/>
              </p:ext>
            </p:extLst>
          </p:nvPr>
        </p:nvGraphicFramePr>
        <p:xfrm>
          <a:off x="56132" y="1782751"/>
          <a:ext cx="3709437" cy="1336601"/>
        </p:xfrm>
        <a:graphic>
          <a:graphicData uri="http://schemas.openxmlformats.org/drawingml/2006/table">
            <a:tbl>
              <a:tblPr firstRow="1" firstCol="1" bandRow="1"/>
              <a:tblGrid>
                <a:gridCol w="3709437">
                  <a:extLst>
                    <a:ext uri="{9D8B030D-6E8A-4147-A177-3AD203B41FA5}">
                      <a16:colId xmlns:a16="http://schemas.microsoft.com/office/drawing/2014/main" val="20000"/>
                    </a:ext>
                  </a:extLst>
                </a:gridCol>
              </a:tblGrid>
              <a:tr h="216461">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Art and Design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110897">
                <a:tc>
                  <a:txBody>
                    <a:bodyPr/>
                    <a:lstStyle/>
                    <a:p>
                      <a:r>
                        <a:rPr lang="en-GB" sz="1050" b="1" kern="1200" dirty="0">
                          <a:solidFill>
                            <a:schemeClr val="tx1"/>
                          </a:solidFill>
                          <a:effectLst/>
                          <a:latin typeface="Century Gothic" panose="020B0502020202020204" pitchFamily="34" charset="0"/>
                          <a:ea typeface="+mn-ea"/>
                          <a:cs typeface="+mn-cs"/>
                        </a:rPr>
                        <a:t>Art History and Artists: Carl Warner/Claude Monet</a:t>
                      </a:r>
                      <a:endParaRPr lang="en-GB" sz="1050" b="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Take inspiration from Art, History and Artists.</a:t>
                      </a:r>
                      <a:endParaRPr lang="en-GB" sz="1050" b="0" kern="1200" dirty="0">
                        <a:solidFill>
                          <a:schemeClr val="tx1"/>
                        </a:solidFill>
                        <a:effectLst/>
                        <a:latin typeface="Century Gothic" panose="020B0502020202020204" pitchFamily="34" charset="0"/>
                        <a:ea typeface="+mn-ea"/>
                        <a:cs typeface="+mn-cs"/>
                      </a:endParaRPr>
                    </a:p>
                    <a:p>
                      <a:r>
                        <a:rPr lang="en-GB" sz="1050" b="1" kern="1200" dirty="0">
                          <a:solidFill>
                            <a:schemeClr val="tx1"/>
                          </a:solidFill>
                          <a:effectLst/>
                          <a:latin typeface="Century Gothic" panose="020B0502020202020204" pitchFamily="34" charset="0"/>
                          <a:ea typeface="+mn-ea"/>
                          <a:cs typeface="+mn-cs"/>
                        </a:rPr>
                        <a:t>Drawing/Collage/Painting/Digital Media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tx1"/>
                          </a:solidFill>
                          <a:effectLst/>
                          <a:latin typeface="Century Gothic" panose="020B0502020202020204" pitchFamily="34" charset="0"/>
                          <a:ea typeface="+mn-ea"/>
                          <a:cs typeface="+mn-cs"/>
                        </a:rPr>
                        <a:t>to develop a wide range of art and design techniques in using colour, pattern, texture, line, shape, form and space</a:t>
                      </a:r>
                      <a:r>
                        <a:rPr lang="en-GB" sz="1050" kern="1200" dirty="0" smtClean="0">
                          <a:solidFill>
                            <a:schemeClr val="tx1"/>
                          </a:solidFill>
                          <a:effectLst/>
                          <a:latin typeface="Century Gothic" panose="020B0502020202020204" pitchFamily="34" charset="0"/>
                          <a:ea typeface="+mn-ea"/>
                          <a:cs typeface="+mn-cs"/>
                        </a:rPr>
                        <a:t>.  To use repeating and</a:t>
                      </a:r>
                      <a:r>
                        <a:rPr lang="en-GB" sz="1050" kern="1200" baseline="0" dirty="0" smtClean="0">
                          <a:solidFill>
                            <a:schemeClr val="tx1"/>
                          </a:solidFill>
                          <a:effectLst/>
                          <a:latin typeface="Century Gothic" panose="020B0502020202020204" pitchFamily="34" charset="0"/>
                          <a:ea typeface="+mn-ea"/>
                          <a:cs typeface="+mn-cs"/>
                        </a:rPr>
                        <a:t> overlapping shapes.</a:t>
                      </a:r>
                      <a:endParaRPr lang="en-GB" sz="1050" b="1" kern="1200" baseline="0" dirty="0" smtClean="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kern="1200" baseline="0" dirty="0" smtClean="0">
                          <a:solidFill>
                            <a:schemeClr val="tx1"/>
                          </a:solidFill>
                          <a:effectLst/>
                          <a:latin typeface="Century Gothic" panose="020B0502020202020204" pitchFamily="34" charset="0"/>
                          <a:ea typeface="+mn-ea"/>
                          <a:cs typeface="+mn-cs"/>
                        </a:rPr>
                        <a:t>Use pastels and charcoal to make marks and blend.</a:t>
                      </a:r>
                      <a:endParaRPr lang="en-GB" sz="1050" b="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20081914"/>
              </p:ext>
            </p:extLst>
          </p:nvPr>
        </p:nvGraphicFramePr>
        <p:xfrm>
          <a:off x="7952026" y="1906418"/>
          <a:ext cx="4156191" cy="2251456"/>
        </p:xfrm>
        <a:graphic>
          <a:graphicData uri="http://schemas.openxmlformats.org/drawingml/2006/table">
            <a:tbl>
              <a:tblPr firstRow="1" firstCol="1" bandRow="1"/>
              <a:tblGrid>
                <a:gridCol w="4156191">
                  <a:extLst>
                    <a:ext uri="{9D8B030D-6E8A-4147-A177-3AD203B41FA5}">
                      <a16:colId xmlns:a16="http://schemas.microsoft.com/office/drawing/2014/main" val="20000"/>
                    </a:ext>
                  </a:extLst>
                </a:gridCol>
              </a:tblGrid>
              <a:tr h="156525">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854717">
                <a:tc>
                  <a:txBody>
                    <a:bodyPr/>
                    <a:lstStyle/>
                    <a:p>
                      <a:r>
                        <a:rPr lang="en-GB" sz="1050" b="1" kern="1200" dirty="0">
                          <a:solidFill>
                            <a:schemeClr val="tx1"/>
                          </a:solidFill>
                          <a:effectLst/>
                          <a:latin typeface="Century Gothic" panose="020B0502020202020204" pitchFamily="34" charset="0"/>
                          <a:ea typeface="+mn-ea"/>
                          <a:cs typeface="+mn-cs"/>
                        </a:rPr>
                        <a:t>Locational knowledge: </a:t>
                      </a:r>
                      <a:r>
                        <a:rPr lang="en-GB" sz="1050" b="0" kern="1200" dirty="0">
                          <a:solidFill>
                            <a:schemeClr val="tx1"/>
                          </a:solidFill>
                          <a:effectLst/>
                          <a:latin typeface="Century Gothic" panose="020B0502020202020204" pitchFamily="34" charset="0"/>
                          <a:ea typeface="+mn-ea"/>
                          <a:cs typeface="+mn-cs"/>
                        </a:rPr>
                        <a:t>N</a:t>
                      </a:r>
                      <a:r>
                        <a:rPr lang="en-GB" sz="1050" kern="1200" dirty="0">
                          <a:solidFill>
                            <a:schemeClr val="tx1"/>
                          </a:solidFill>
                          <a:effectLst/>
                          <a:latin typeface="Century Gothic" panose="020B0502020202020204" pitchFamily="34" charset="0"/>
                          <a:ea typeface="+mn-ea"/>
                          <a:cs typeface="+mn-cs"/>
                        </a:rPr>
                        <a:t>ame and locate the world’s seven continents and five oceans using globes, maps and atlases. Understand geographical similarities and differences through studying the human and physical geography of a small area in a contrasting non-European country Kenya).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tx1"/>
                          </a:solidFill>
                          <a:effectLst/>
                          <a:latin typeface="Century Gothic" panose="020B0502020202020204" pitchFamily="34" charset="0"/>
                          <a:ea typeface="+mn-ea"/>
                          <a:cs typeface="+mn-cs"/>
                        </a:rPr>
                        <a:t>To locate Africa on a world map and identify the country of Kenya.</a:t>
                      </a:r>
                    </a:p>
                    <a:p>
                      <a:r>
                        <a:rPr lang="en-GB" sz="1050" b="1" kern="1200" dirty="0">
                          <a:solidFill>
                            <a:schemeClr val="tx1"/>
                          </a:solidFill>
                          <a:effectLst/>
                          <a:latin typeface="Century Gothic" panose="020B0502020202020204" pitchFamily="34" charset="0"/>
                          <a:ea typeface="+mn-ea"/>
                          <a:cs typeface="+mn-cs"/>
                        </a:rPr>
                        <a:t>Human and Physical Geography: </a:t>
                      </a:r>
                      <a:r>
                        <a:rPr lang="en-GB" sz="1050" b="0" kern="1200" dirty="0">
                          <a:solidFill>
                            <a:schemeClr val="tx1"/>
                          </a:solidFill>
                          <a:effectLst/>
                          <a:latin typeface="Century Gothic" panose="020B0502020202020204" pitchFamily="34" charset="0"/>
                          <a:ea typeface="+mn-ea"/>
                          <a:cs typeface="+mn-cs"/>
                        </a:rPr>
                        <a:t>U</a:t>
                      </a:r>
                      <a:r>
                        <a:rPr lang="en-GB" sz="1050" kern="1200" dirty="0">
                          <a:solidFill>
                            <a:schemeClr val="tx1"/>
                          </a:solidFill>
                          <a:effectLst/>
                          <a:latin typeface="Century Gothic" panose="020B0502020202020204" pitchFamily="34" charset="0"/>
                          <a:ea typeface="+mn-ea"/>
                          <a:cs typeface="+mn-cs"/>
                        </a:rPr>
                        <a:t>se basic geographical vocabulary. Identify the location of hot areas of the world (Kenya,) in relation to the Equator</a:t>
                      </a:r>
                    </a:p>
                    <a:p>
                      <a:r>
                        <a:rPr lang="en-GB" sz="1050" b="1" kern="1200" dirty="0">
                          <a:solidFill>
                            <a:schemeClr val="tx1"/>
                          </a:solidFill>
                          <a:effectLst/>
                          <a:latin typeface="Century Gothic" panose="020B0502020202020204" pitchFamily="34" charset="0"/>
                          <a:ea typeface="+mn-ea"/>
                          <a:cs typeface="+mn-cs"/>
                        </a:rPr>
                        <a:t>Geographical skills and fieldwork: </a:t>
                      </a:r>
                      <a:r>
                        <a:rPr lang="en-GB" sz="1050" kern="1200" dirty="0">
                          <a:solidFill>
                            <a:schemeClr val="tx1"/>
                          </a:solidFill>
                          <a:effectLst/>
                          <a:latin typeface="Century Gothic" panose="020B0502020202020204" pitchFamily="34" charset="0"/>
                          <a:ea typeface="+mn-ea"/>
                          <a:cs typeface="+mn-cs"/>
                        </a:rPr>
                        <a:t>Use aerial photographs and plan perspectives to recognise landmarks and basic human and physical </a:t>
                      </a:r>
                      <a:r>
                        <a:rPr lang="en-GB" sz="1050" kern="1200" dirty="0" smtClean="0">
                          <a:solidFill>
                            <a:schemeClr val="tx1"/>
                          </a:solidFill>
                          <a:effectLst/>
                          <a:latin typeface="Century Gothic" panose="020B0502020202020204" pitchFamily="34" charset="0"/>
                          <a:ea typeface="+mn-ea"/>
                          <a:cs typeface="+mn-cs"/>
                        </a:rPr>
                        <a:t>features. Follow simple routes locally.</a:t>
                      </a:r>
                      <a:endParaRPr lang="en-GB" sz="1050" u="none"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3014071625"/>
              </p:ext>
            </p:extLst>
          </p:nvPr>
        </p:nvGraphicFramePr>
        <p:xfrm>
          <a:off x="85559" y="5649551"/>
          <a:ext cx="4433313" cy="1131316"/>
        </p:xfrm>
        <a:graphic>
          <a:graphicData uri="http://schemas.openxmlformats.org/drawingml/2006/table">
            <a:tbl>
              <a:tblPr firstRow="1" firstCol="1" bandRow="1"/>
              <a:tblGrid>
                <a:gridCol w="4433313">
                  <a:extLst>
                    <a:ext uri="{9D8B030D-6E8A-4147-A177-3AD203B41FA5}">
                      <a16:colId xmlns:a16="http://schemas.microsoft.com/office/drawing/2014/main" val="20000"/>
                    </a:ext>
                  </a:extLst>
                </a:gridCol>
              </a:tblGrid>
              <a:tr h="0">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705953">
                <a:tc>
                  <a:txBody>
                    <a:bodyPr/>
                    <a:lstStyle/>
                    <a:p>
                      <a:r>
                        <a:rPr lang="en-GB" sz="1050" b="1" u="none" kern="1200" dirty="0" smtClean="0">
                          <a:solidFill>
                            <a:schemeClr val="tx1"/>
                          </a:solidFill>
                          <a:effectLst/>
                          <a:latin typeface="Century Gothic" panose="020B0502020202020204" pitchFamily="34" charset="0"/>
                          <a:ea typeface="+mn-ea"/>
                          <a:cs typeface="+mn-cs"/>
                        </a:rPr>
                        <a:t>Digital Literacy  - Computing systems and networks</a:t>
                      </a:r>
                      <a:r>
                        <a:rPr lang="en-GB" sz="1050" b="1" u="none" kern="1200" baseline="0" dirty="0" smtClean="0">
                          <a:solidFill>
                            <a:schemeClr val="tx1"/>
                          </a:solidFill>
                          <a:effectLst/>
                          <a:latin typeface="Century Gothic" panose="020B0502020202020204" pitchFamily="34" charset="0"/>
                          <a:ea typeface="+mn-ea"/>
                          <a:cs typeface="+mn-cs"/>
                        </a:rPr>
                        <a:t> – IT around us</a:t>
                      </a:r>
                    </a:p>
                    <a:p>
                      <a:r>
                        <a:rPr lang="en-GB" sz="1050" kern="1200" dirty="0" smtClean="0">
                          <a:solidFill>
                            <a:schemeClr val="tx1"/>
                          </a:solidFill>
                          <a:effectLst/>
                          <a:latin typeface="Century Gothic" panose="020B0502020202020204" pitchFamily="34" charset="0"/>
                          <a:ea typeface="+mn-ea"/>
                          <a:cs typeface="+mn-cs"/>
                        </a:rPr>
                        <a:t>Identifying IT and how its responsible use improves our world in school and beyond.</a:t>
                      </a:r>
                    </a:p>
                    <a:p>
                      <a:r>
                        <a:rPr lang="en-GB" sz="1050" b="1" kern="1200" dirty="0" smtClean="0">
                          <a:solidFill>
                            <a:schemeClr val="tx1"/>
                          </a:solidFill>
                          <a:effectLst/>
                          <a:latin typeface="Century Gothic" panose="020B0502020202020204" pitchFamily="34" charset="0"/>
                          <a:ea typeface="+mn-ea"/>
                          <a:cs typeface="+mn-cs"/>
                        </a:rPr>
                        <a:t>Information Technology  - Creating Media – Digital Photography</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Capturing and changing digital photographs for </a:t>
                      </a:r>
                      <a:r>
                        <a:rPr lang="en-GB" sz="1050" kern="1200" smtClean="0">
                          <a:solidFill>
                            <a:schemeClr val="tx1"/>
                          </a:solidFill>
                          <a:effectLst/>
                          <a:latin typeface="Century Gothic" panose="020B0502020202020204" pitchFamily="34" charset="0"/>
                          <a:ea typeface="+mn-ea"/>
                          <a:cs typeface="+mn-cs"/>
                        </a:rPr>
                        <a:t>different purposes.</a:t>
                      </a:r>
                      <a:endParaRPr lang="en-GB" sz="1050" kern="1200" dirty="0" smtClean="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2432833081"/>
              </p:ext>
            </p:extLst>
          </p:nvPr>
        </p:nvGraphicFramePr>
        <p:xfrm>
          <a:off x="5921830" y="5507495"/>
          <a:ext cx="6175790" cy="1291336"/>
        </p:xfrm>
        <a:graphic>
          <a:graphicData uri="http://schemas.openxmlformats.org/drawingml/2006/table">
            <a:tbl>
              <a:tblPr firstRow="1" firstCol="1" bandRow="1"/>
              <a:tblGrid>
                <a:gridCol w="6175790">
                  <a:extLst>
                    <a:ext uri="{9D8B030D-6E8A-4147-A177-3AD203B41FA5}">
                      <a16:colId xmlns:a16="http://schemas.microsoft.com/office/drawing/2014/main" val="20000"/>
                    </a:ext>
                  </a:extLst>
                </a:gridCol>
              </a:tblGrid>
              <a:tr h="144108">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Religious </a:t>
                      </a:r>
                      <a:r>
                        <a:rPr lang="en-GB" sz="1050" b="1" dirty="0" err="1">
                          <a:effectLst/>
                          <a:latin typeface="Century Gothic" panose="020B0502020202020204" pitchFamily="34" charset="0"/>
                          <a:ea typeface="Calibri" panose="020F0502020204030204" pitchFamily="34" charset="0"/>
                          <a:cs typeface="Times New Roman" panose="02020603050405020304" pitchFamily="18" charset="0"/>
                        </a:rPr>
                        <a:t>Educaiton</a:t>
                      </a: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 </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1108159">
                <a:tc>
                  <a:txBody>
                    <a:bodyPr/>
                    <a:lstStyle/>
                    <a:p>
                      <a:r>
                        <a:rPr lang="en-GB" sz="1050" b="1" kern="1200" dirty="0">
                          <a:solidFill>
                            <a:schemeClr val="tx1"/>
                          </a:solidFill>
                          <a:effectLst/>
                          <a:latin typeface="Century Gothic" panose="020B0502020202020204" pitchFamily="34" charset="0"/>
                          <a:ea typeface="+mn-ea"/>
                          <a:cs typeface="+mn-cs"/>
                        </a:rPr>
                        <a:t>How and why do we celebrate significant times? What makes some celebrations sacred to believers? </a:t>
                      </a:r>
                      <a:r>
                        <a:rPr lang="en-GB" sz="1050" b="0" kern="1200" dirty="0">
                          <a:solidFill>
                            <a:schemeClr val="tx1"/>
                          </a:solidFill>
                          <a:effectLst/>
                          <a:latin typeface="Century Gothic" panose="020B0502020202020204" pitchFamily="34" charset="0"/>
                          <a:ea typeface="+mn-ea"/>
                          <a:cs typeface="+mn-cs"/>
                        </a:rPr>
                        <a:t>Identify different religious festivals and their connections</a:t>
                      </a:r>
                      <a:r>
                        <a:rPr lang="en-GB" sz="1050" b="0" kern="1200" baseline="0" dirty="0">
                          <a:solidFill>
                            <a:schemeClr val="tx1"/>
                          </a:solidFill>
                          <a:effectLst/>
                          <a:latin typeface="Century Gothic" panose="020B0502020202020204" pitchFamily="34" charset="0"/>
                          <a:ea typeface="+mn-ea"/>
                          <a:cs typeface="+mn-cs"/>
                        </a:rPr>
                        <a:t> to a belief.  Talk about features in festival stories and compare them with our own experiences. Notice simple similarities and make links between stories new and old.</a:t>
                      </a:r>
                      <a:endParaRPr lang="en-GB" sz="1050" kern="1200" dirty="0">
                        <a:solidFill>
                          <a:schemeClr val="tx1"/>
                        </a:solidFill>
                        <a:effectLst/>
                        <a:latin typeface="Century Gothic" panose="020B0502020202020204" pitchFamily="34" charset="0"/>
                        <a:ea typeface="+mn-ea"/>
                        <a:cs typeface="+mn-cs"/>
                      </a:endParaRPr>
                    </a:p>
                    <a:p>
                      <a:r>
                        <a:rPr lang="en-GB" sz="1050" b="1" kern="1200" dirty="0">
                          <a:solidFill>
                            <a:schemeClr val="tx1"/>
                          </a:solidFill>
                          <a:effectLst/>
                          <a:latin typeface="Century Gothic" panose="020B0502020202020204" pitchFamily="34" charset="0"/>
                          <a:ea typeface="+mn-ea"/>
                          <a:cs typeface="+mn-cs"/>
                        </a:rPr>
                        <a:t>What can we learn from sacred books and stories? </a:t>
                      </a:r>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The Nativity story</a:t>
                      </a:r>
                      <a:r>
                        <a:rPr lang="en-GB" sz="1050" b="1" baseline="0" dirty="0" smtClean="0">
                          <a:effectLst/>
                          <a:latin typeface="Century Gothic" panose="020B0502020202020204" pitchFamily="34" charset="0"/>
                          <a:ea typeface="Calibri" panose="020F0502020204030204" pitchFamily="34" charset="0"/>
                          <a:cs typeface="Times New Roman" panose="02020603050405020304" pitchFamily="18" charset="0"/>
                        </a:rPr>
                        <a:t>.</a:t>
                      </a:r>
                    </a:p>
                    <a:p>
                      <a:r>
                        <a:rPr lang="en-GB" sz="1050" b="1" baseline="0" dirty="0" smtClean="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Recognise how different religions respect their scriptures. Ask questions about messages within sacred texts and holy books.</a:t>
                      </a:r>
                      <a:endParaRPr lang="en-GB" sz="10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539412512"/>
              </p:ext>
            </p:extLst>
          </p:nvPr>
        </p:nvGraphicFramePr>
        <p:xfrm>
          <a:off x="48507" y="88275"/>
          <a:ext cx="3709437" cy="1642493"/>
        </p:xfrm>
        <a:graphic>
          <a:graphicData uri="http://schemas.openxmlformats.org/drawingml/2006/table">
            <a:tbl>
              <a:tblPr firstRow="1" firstCol="1" bandRow="1"/>
              <a:tblGrid>
                <a:gridCol w="3709437">
                  <a:extLst>
                    <a:ext uri="{9D8B030D-6E8A-4147-A177-3AD203B41FA5}">
                      <a16:colId xmlns:a16="http://schemas.microsoft.com/office/drawing/2014/main" val="20000"/>
                    </a:ext>
                  </a:extLst>
                </a:gridCol>
              </a:tblGrid>
              <a:tr h="151782">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Design and Technology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471297">
                <a:tc>
                  <a:txBody>
                    <a:bodyPr/>
                    <a:lstStyle/>
                    <a:p>
                      <a:r>
                        <a:rPr lang="en-GB" sz="1050" b="1" kern="1200" dirty="0">
                          <a:solidFill>
                            <a:schemeClr val="tx1"/>
                          </a:solidFill>
                          <a:effectLst/>
                          <a:latin typeface="Century Gothic" panose="020B0502020202020204" pitchFamily="34" charset="0"/>
                          <a:ea typeface="+mn-ea"/>
                          <a:cs typeface="+mn-cs"/>
                        </a:rPr>
                        <a:t>Cooking and Nutrition – </a:t>
                      </a:r>
                      <a:r>
                        <a:rPr lang="en-GB" sz="1050" b="1" kern="1200" dirty="0" smtClean="0">
                          <a:solidFill>
                            <a:schemeClr val="tx1"/>
                          </a:solidFill>
                          <a:effectLst/>
                          <a:latin typeface="Century Gothic" panose="020B0502020202020204" pitchFamily="34" charset="0"/>
                          <a:ea typeface="+mn-ea"/>
                          <a:cs typeface="+mn-cs"/>
                        </a:rPr>
                        <a:t>Perfect Pizzas</a:t>
                      </a:r>
                    </a:p>
                    <a:p>
                      <a:r>
                        <a:rPr lang="en-GB" sz="1050" b="0" kern="1200" dirty="0" smtClean="0">
                          <a:solidFill>
                            <a:schemeClr val="tx1"/>
                          </a:solidFill>
                          <a:effectLst/>
                          <a:latin typeface="Century Gothic" panose="020B0502020202020204" pitchFamily="34" charset="0"/>
                          <a:ea typeface="+mn-ea"/>
                          <a:cs typeface="+mn-cs"/>
                        </a:rPr>
                        <a:t>Use pictograms to show the favourite pizzas in the class.</a:t>
                      </a:r>
                      <a:r>
                        <a:rPr lang="en-GB" sz="1050" b="0" kern="1200" baseline="0" dirty="0" smtClean="0">
                          <a:solidFill>
                            <a:schemeClr val="tx1"/>
                          </a:solidFill>
                          <a:effectLst/>
                          <a:latin typeface="Century Gothic" panose="020B0502020202020204" pitchFamily="34" charset="0"/>
                          <a:ea typeface="+mn-ea"/>
                          <a:cs typeface="+mn-cs"/>
                        </a:rPr>
                        <a:t> Consider healthy eating and the EatWell plate.</a:t>
                      </a:r>
                    </a:p>
                    <a:p>
                      <a:r>
                        <a:rPr lang="en-GB" sz="1050" b="0" kern="1200" baseline="0" dirty="0" smtClean="0">
                          <a:solidFill>
                            <a:schemeClr val="tx1"/>
                          </a:solidFill>
                          <a:effectLst/>
                          <a:latin typeface="Century Gothic" panose="020B0502020202020204" pitchFamily="34" charset="0"/>
                          <a:ea typeface="+mn-ea"/>
                          <a:cs typeface="+mn-cs"/>
                        </a:rPr>
                        <a:t>Explore and discuss different types of bread and what makes a good pizza base. </a:t>
                      </a:r>
                    </a:p>
                    <a:p>
                      <a:r>
                        <a:rPr lang="en-GB" sz="1050" b="0" kern="1200" baseline="0" dirty="0" smtClean="0">
                          <a:solidFill>
                            <a:schemeClr val="tx1"/>
                          </a:solidFill>
                          <a:effectLst/>
                          <a:latin typeface="Century Gothic" panose="020B0502020202020204" pitchFamily="34" charset="0"/>
                          <a:ea typeface="+mn-ea"/>
                          <a:cs typeface="+mn-cs"/>
                        </a:rPr>
                        <a:t>To categorise a variety of pizzas toppings and design a balanced pizza. </a:t>
                      </a:r>
                    </a:p>
                    <a:p>
                      <a:r>
                        <a:rPr lang="en-GB" sz="1050" b="0" kern="1200" baseline="0" dirty="0" smtClean="0">
                          <a:solidFill>
                            <a:schemeClr val="tx1"/>
                          </a:solidFill>
                          <a:effectLst/>
                          <a:latin typeface="Century Gothic" panose="020B0502020202020204" pitchFamily="34" charset="0"/>
                          <a:ea typeface="+mn-ea"/>
                          <a:cs typeface="+mn-cs"/>
                        </a:rPr>
                        <a:t>T</a:t>
                      </a:r>
                      <a:r>
                        <a:rPr lang="en-GB" sz="1050" dirty="0" smtClean="0">
                          <a:latin typeface="Century Gothic" panose="020B0502020202020204" pitchFamily="34" charset="0"/>
                        </a:rPr>
                        <a:t>o be able to make and evaluate a food product based on a design. </a:t>
                      </a:r>
                      <a:endParaRPr lang="en-GB" sz="105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584218849"/>
              </p:ext>
            </p:extLst>
          </p:nvPr>
        </p:nvGraphicFramePr>
        <p:xfrm>
          <a:off x="4518873" y="5816650"/>
          <a:ext cx="1402957" cy="982181"/>
        </p:xfrm>
        <a:graphic>
          <a:graphicData uri="http://schemas.openxmlformats.org/drawingml/2006/table">
            <a:tbl>
              <a:tblPr firstRow="1" firstCol="1" bandRow="1"/>
              <a:tblGrid>
                <a:gridCol w="1402957">
                  <a:extLst>
                    <a:ext uri="{9D8B030D-6E8A-4147-A177-3AD203B41FA5}">
                      <a16:colId xmlns:a16="http://schemas.microsoft.com/office/drawing/2014/main" val="20000"/>
                    </a:ext>
                  </a:extLst>
                </a:gridCol>
              </a:tblGrid>
              <a:tr h="182081">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680781">
                <a:tc>
                  <a:txBody>
                    <a:bodyPr/>
                    <a:lstStyle/>
                    <a:p>
                      <a:r>
                        <a:rPr lang="en-US" sz="1050" b="0" kern="1200" baseline="0" dirty="0">
                          <a:solidFill>
                            <a:schemeClr val="tx1"/>
                          </a:solidFill>
                          <a:effectLst/>
                          <a:latin typeface="Century Gothic" panose="020B0502020202020204" pitchFamily="34" charset="0"/>
                          <a:ea typeface="+mn-ea"/>
                          <a:cs typeface="+mn-cs"/>
                        </a:rPr>
                        <a:t>Spectacular start – </a:t>
                      </a:r>
                      <a:r>
                        <a:rPr lang="en-US" sz="1050" b="0" kern="1200" baseline="0" dirty="0" smtClean="0">
                          <a:solidFill>
                            <a:schemeClr val="tx1"/>
                          </a:solidFill>
                          <a:effectLst/>
                          <a:latin typeface="Century Gothic" panose="020B0502020202020204" pitchFamily="34" charset="0"/>
                          <a:ea typeface="+mn-ea"/>
                          <a:cs typeface="+mn-cs"/>
                        </a:rPr>
                        <a:t>Whipsnade Zoo</a:t>
                      </a:r>
                    </a:p>
                    <a:p>
                      <a:r>
                        <a:rPr lang="en-US" sz="1050" b="0" kern="1200" baseline="0" dirty="0" smtClean="0">
                          <a:solidFill>
                            <a:schemeClr val="tx1"/>
                          </a:solidFill>
                          <a:effectLst/>
                          <a:latin typeface="Century Gothic" panose="020B0502020202020204" pitchFamily="34" charset="0"/>
                          <a:ea typeface="+mn-ea"/>
                          <a:cs typeface="+mn-cs"/>
                        </a:rPr>
                        <a:t>Africa </a:t>
                      </a:r>
                      <a:r>
                        <a:rPr lang="en-US" sz="1050" b="0" kern="1200" baseline="0" dirty="0">
                          <a:solidFill>
                            <a:schemeClr val="tx1"/>
                          </a:solidFill>
                          <a:effectLst/>
                          <a:latin typeface="Century Gothic" panose="020B0502020202020204" pitchFamily="34" charset="0"/>
                          <a:ea typeface="+mn-ea"/>
                          <a:cs typeface="+mn-cs"/>
                        </a:rPr>
                        <a:t>Day</a:t>
                      </a:r>
                    </a:p>
                    <a:p>
                      <a:r>
                        <a:rPr lang="en-GB" sz="1050" b="0" dirty="0">
                          <a:effectLst/>
                          <a:latin typeface="Century Gothic" panose="020B0502020202020204" pitchFamily="34" charset="0"/>
                          <a:ea typeface="Calibri" panose="020F0502020204030204" pitchFamily="34" charset="0"/>
                          <a:cs typeface="Times New Roman" panose="02020603050405020304" pitchFamily="18" charset="0"/>
                        </a:rPr>
                        <a:t>Wow</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Day – Mock flight to Kenya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TextBox 2"/>
          <p:cNvSpPr txBox="1"/>
          <p:nvPr/>
        </p:nvSpPr>
        <p:spPr>
          <a:xfrm>
            <a:off x="5720507" y="2914597"/>
            <a:ext cx="2331935" cy="259495"/>
          </a:xfrm>
          <a:prstGeom prst="rect">
            <a:avLst/>
          </a:prstGeom>
          <a:noFill/>
        </p:spPr>
        <p:txBody>
          <a:bodyPr wrap="square" rtlCol="0">
            <a:spAutoFit/>
          </a:bodyPr>
          <a:lstStyle/>
          <a:p>
            <a:pPr algn="ctr">
              <a:lnSpc>
                <a:spcPct val="107000"/>
              </a:lnSpc>
            </a:pPr>
            <a:endParaRPr lang="en-GB" sz="1100" i="1" dirty="0">
              <a:latin typeface="Century Gothic" panose="020B050202020202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1795690"/>
              </p:ext>
            </p:extLst>
          </p:nvPr>
        </p:nvGraphicFramePr>
        <p:xfrm>
          <a:off x="3974897" y="5292326"/>
          <a:ext cx="2088262" cy="548640"/>
        </p:xfrm>
        <a:graphic>
          <a:graphicData uri="http://schemas.openxmlformats.org/drawingml/2006/table">
            <a:tbl>
              <a:tblPr firstRow="1" firstCol="1" bandRow="1"/>
              <a:tblGrid>
                <a:gridCol w="2088262">
                  <a:extLst>
                    <a:ext uri="{9D8B030D-6E8A-4147-A177-3AD203B41FA5}">
                      <a16:colId xmlns:a16="http://schemas.microsoft.com/office/drawing/2014/main" val="20000"/>
                    </a:ext>
                  </a:extLst>
                </a:gridCol>
              </a:tblGrid>
              <a:tr h="502785">
                <a:tc>
                  <a:txBody>
                    <a:bodyPr/>
                    <a:lstStyle/>
                    <a:p>
                      <a:pPr algn="ctr">
                        <a:spcAft>
                          <a:spcPts val="0"/>
                        </a:spcAft>
                      </a:pPr>
                      <a:r>
                        <a:rPr lang="en-US" sz="1600" b="1" kern="1200" dirty="0">
                          <a:solidFill>
                            <a:srgbClr val="C00000"/>
                          </a:solidFill>
                          <a:effectLst/>
                          <a:latin typeface="+mn-lt"/>
                          <a:ea typeface="+mn-ea"/>
                          <a:cs typeface="+mn-cs"/>
                        </a:rPr>
                        <a:t>Year 2 - Autumn </a:t>
                      </a:r>
                      <a:r>
                        <a:rPr lang="en-US" sz="1600" b="1" kern="1200" dirty="0" smtClean="0">
                          <a:solidFill>
                            <a:srgbClr val="C00000"/>
                          </a:solidFill>
                          <a:effectLst/>
                          <a:latin typeface="+mn-lt"/>
                          <a:ea typeface="+mn-ea"/>
                          <a:cs typeface="+mn-cs"/>
                        </a:rPr>
                        <a:t>2023</a:t>
                      </a:r>
                      <a:r>
                        <a:rPr lang="en-US" sz="1600" b="1" kern="1200" baseline="0" dirty="0" smtClean="0">
                          <a:solidFill>
                            <a:srgbClr val="C00000"/>
                          </a:solidFill>
                          <a:effectLst/>
                          <a:latin typeface="+mn-lt"/>
                          <a:ea typeface="+mn-ea"/>
                          <a:cs typeface="+mn-cs"/>
                        </a:rPr>
                        <a:t> </a:t>
                      </a:r>
                      <a:r>
                        <a:rPr lang="en-US" sz="2000" b="1" kern="1200" dirty="0" smtClean="0">
                          <a:solidFill>
                            <a:srgbClr val="C00000"/>
                          </a:solidFill>
                          <a:effectLst/>
                          <a:latin typeface="+mn-lt"/>
                          <a:ea typeface="+mn-ea"/>
                          <a:cs typeface="+mn-cs"/>
                        </a:rPr>
                        <a:t>Out </a:t>
                      </a:r>
                      <a:r>
                        <a:rPr lang="en-US" sz="2000" b="1" kern="1200" dirty="0">
                          <a:solidFill>
                            <a:srgbClr val="C00000"/>
                          </a:solidFill>
                          <a:effectLst/>
                          <a:latin typeface="+mn-lt"/>
                          <a:ea typeface="+mn-ea"/>
                          <a:cs typeface="+mn-cs"/>
                        </a:rPr>
                        <a:t>of Africa</a:t>
                      </a:r>
                      <a:endParaRPr lang="en-GB"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4108" y="4264066"/>
            <a:ext cx="2022539" cy="1005957"/>
          </a:xfrm>
          <a:prstGeom prst="rect">
            <a:avLst/>
          </a:prstGeom>
        </p:spPr>
      </p:pic>
      <p:graphicFrame>
        <p:nvGraphicFramePr>
          <p:cNvPr id="22" name="Table 21"/>
          <p:cNvGraphicFramePr>
            <a:graphicFrameLocks noGrp="1"/>
          </p:cNvGraphicFramePr>
          <p:nvPr>
            <p:extLst>
              <p:ext uri="{D42A27DB-BD31-4B8C-83A1-F6EECF244321}">
                <p14:modId xmlns:p14="http://schemas.microsoft.com/office/powerpoint/2010/main" val="155831054"/>
              </p:ext>
            </p:extLst>
          </p:nvPr>
        </p:nvGraphicFramePr>
        <p:xfrm>
          <a:off x="6104175" y="4175314"/>
          <a:ext cx="6004042" cy="1321142"/>
        </p:xfrm>
        <a:graphic>
          <a:graphicData uri="http://schemas.openxmlformats.org/drawingml/2006/table">
            <a:tbl>
              <a:tblPr firstRow="1" firstCol="1" bandRow="1"/>
              <a:tblGrid>
                <a:gridCol w="6004042">
                  <a:extLst>
                    <a:ext uri="{9D8B030D-6E8A-4147-A177-3AD203B41FA5}">
                      <a16:colId xmlns:a16="http://schemas.microsoft.com/office/drawing/2014/main" val="20000"/>
                    </a:ext>
                  </a:extLst>
                </a:gridCol>
              </a:tblGrid>
              <a:tr h="153782">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149946">
                <a:tc>
                  <a:txBody>
                    <a:bodyPr/>
                    <a:lstStyle/>
                    <a:p>
                      <a:r>
                        <a:rPr lang="en-GB" sz="1050" b="1" kern="1200" dirty="0">
                          <a:solidFill>
                            <a:schemeClr val="tx1"/>
                          </a:solidFill>
                          <a:effectLst/>
                          <a:latin typeface="Century Gothic" panose="020B0502020202020204" pitchFamily="34" charset="0"/>
                          <a:ea typeface="+mn-ea"/>
                          <a:cs typeface="+mn-cs"/>
                        </a:rPr>
                        <a:t>Events beyond living memory that are significant nationally</a:t>
                      </a:r>
                      <a:endParaRPr lang="en-GB" sz="1050" kern="1200" dirty="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What </a:t>
                      </a:r>
                      <a:r>
                        <a:rPr lang="en-GB" sz="1050" kern="1200" dirty="0">
                          <a:solidFill>
                            <a:schemeClr val="tx1"/>
                          </a:solidFill>
                          <a:effectLst/>
                          <a:latin typeface="Century Gothic" panose="020B0502020202020204" pitchFamily="34" charset="0"/>
                          <a:ea typeface="+mn-ea"/>
                          <a:cs typeface="+mn-cs"/>
                        </a:rPr>
                        <a:t>are we remembering on Remembrance </a:t>
                      </a:r>
                      <a:r>
                        <a:rPr lang="en-GB" sz="1050" kern="1200" dirty="0" smtClean="0">
                          <a:solidFill>
                            <a:schemeClr val="tx1"/>
                          </a:solidFill>
                          <a:effectLst/>
                          <a:latin typeface="Century Gothic" panose="020B0502020202020204" pitchFamily="34" charset="0"/>
                          <a:ea typeface="+mn-ea"/>
                          <a:cs typeface="+mn-cs"/>
                        </a:rPr>
                        <a:t>Day?  To </a:t>
                      </a:r>
                      <a:r>
                        <a:rPr lang="en-GB" sz="1050" kern="1200" dirty="0">
                          <a:solidFill>
                            <a:schemeClr val="tx1"/>
                          </a:solidFill>
                          <a:effectLst/>
                          <a:latin typeface="Century Gothic" panose="020B0502020202020204" pitchFamily="34" charset="0"/>
                          <a:ea typeface="+mn-ea"/>
                          <a:cs typeface="+mn-cs"/>
                        </a:rPr>
                        <a:t>recognise the poppy as a symbol representing remembrance and to begin to understand what is being remembered and </a:t>
                      </a:r>
                      <a:r>
                        <a:rPr lang="en-GB" sz="1050" kern="1200" dirty="0" smtClean="0">
                          <a:solidFill>
                            <a:schemeClr val="tx1"/>
                          </a:solidFill>
                          <a:effectLst/>
                          <a:latin typeface="Century Gothic" panose="020B0502020202020204" pitchFamily="34" charset="0"/>
                          <a:ea typeface="+mn-ea"/>
                          <a:cs typeface="+mn-cs"/>
                        </a:rPr>
                        <a:t>why. To </a:t>
                      </a:r>
                      <a:r>
                        <a:rPr lang="en-GB" sz="1050" kern="1200" dirty="0">
                          <a:solidFill>
                            <a:schemeClr val="tx1"/>
                          </a:solidFill>
                          <a:effectLst/>
                          <a:latin typeface="Century Gothic" panose="020B0502020202020204" pitchFamily="34" charset="0"/>
                          <a:ea typeface="+mn-ea"/>
                          <a:cs typeface="+mn-cs"/>
                        </a:rPr>
                        <a:t>design and create our own work symbolising poppies</a:t>
                      </a:r>
                      <a:r>
                        <a:rPr lang="en-GB" sz="1050" kern="1200" dirty="0" smtClean="0">
                          <a:solidFill>
                            <a:schemeClr val="tx1"/>
                          </a:solidFill>
                          <a:effectLst/>
                          <a:latin typeface="Century Gothic" panose="020B0502020202020204" pitchFamily="34" charset="0"/>
                          <a:ea typeface="+mn-ea"/>
                          <a:cs typeface="+mn-cs"/>
                        </a:rPr>
                        <a:t>.</a:t>
                      </a:r>
                    </a:p>
                    <a:p>
                      <a:r>
                        <a:rPr lang="en-GB" sz="1050" b="1" kern="1200" dirty="0" smtClean="0">
                          <a:solidFill>
                            <a:schemeClr val="tx1"/>
                          </a:solidFill>
                          <a:effectLst/>
                          <a:latin typeface="Century Gothic" panose="020B0502020202020204" pitchFamily="34" charset="0"/>
                          <a:ea typeface="+mn-ea"/>
                          <a:cs typeface="+mn-cs"/>
                        </a:rPr>
                        <a:t>The lives of significant individuals in the past who have contributed to national and international achievements using these to compare aspects of life then and now</a:t>
                      </a:r>
                      <a:endParaRPr lang="en-GB" sz="1050" kern="1200" dirty="0" smtClean="0">
                        <a:solidFill>
                          <a:schemeClr val="tx1"/>
                        </a:solidFill>
                        <a:effectLst/>
                        <a:latin typeface="Century Gothic" panose="020B0502020202020204" pitchFamily="34" charset="0"/>
                        <a:ea typeface="+mn-ea"/>
                        <a:cs typeface="+mn-cs"/>
                      </a:endParaRPr>
                    </a:p>
                    <a:p>
                      <a:r>
                        <a:rPr lang="en-GB" sz="1050" kern="1200" dirty="0" smtClean="0">
                          <a:solidFill>
                            <a:schemeClr val="tx1"/>
                          </a:solidFill>
                          <a:effectLst/>
                          <a:latin typeface="Century Gothic" panose="020B0502020202020204" pitchFamily="34" charset="0"/>
                          <a:ea typeface="+mn-ea"/>
                          <a:cs typeface="+mn-cs"/>
                        </a:rPr>
                        <a:t>Florence Nightingale, Mary Seacole and Edith Cavell (Guy Fawkes)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7758581"/>
              </p:ext>
            </p:extLst>
          </p:nvPr>
        </p:nvGraphicFramePr>
        <p:xfrm>
          <a:off x="6272463" y="248607"/>
          <a:ext cx="5753347" cy="3699828"/>
        </p:xfrm>
        <a:graphic>
          <a:graphicData uri="http://schemas.openxmlformats.org/drawingml/2006/table">
            <a:tbl>
              <a:tblPr firstRow="1" firstCol="1" bandRow="1"/>
              <a:tblGrid>
                <a:gridCol w="5753347">
                  <a:extLst>
                    <a:ext uri="{9D8B030D-6E8A-4147-A177-3AD203B41FA5}">
                      <a16:colId xmlns:a16="http://schemas.microsoft.com/office/drawing/2014/main" val="20000"/>
                    </a:ext>
                  </a:extLst>
                </a:gridCol>
              </a:tblGrid>
              <a:tr h="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1881110">
                <a:tc>
                  <a:txBody>
                    <a:bodyPr/>
                    <a:lstStyle/>
                    <a:p>
                      <a:r>
                        <a:rPr lang="en-GB" sz="1050" b="1" kern="1200" dirty="0">
                          <a:solidFill>
                            <a:schemeClr val="tx1"/>
                          </a:solidFill>
                          <a:effectLst/>
                          <a:latin typeface="Century Gothic" panose="020B0502020202020204" pitchFamily="34" charset="0"/>
                          <a:ea typeface="+mn-ea"/>
                          <a:cs typeface="+mn-cs"/>
                        </a:rPr>
                        <a:t>Number: Place Value</a:t>
                      </a:r>
                    </a:p>
                    <a:p>
                      <a:r>
                        <a:rPr lang="en-GB" sz="1050" kern="1200" dirty="0">
                          <a:solidFill>
                            <a:schemeClr val="tx1"/>
                          </a:solidFill>
                          <a:effectLst/>
                          <a:latin typeface="Century Gothic" panose="020B0502020202020204" pitchFamily="34" charset="0"/>
                          <a:ea typeface="+mn-ea"/>
                          <a:cs typeface="+mn-cs"/>
                        </a:rPr>
                        <a:t>Counting forwards and backwards within 20 and 50.</a:t>
                      </a:r>
                    </a:p>
                    <a:p>
                      <a:r>
                        <a:rPr lang="en-GB" sz="1050" kern="1200" dirty="0">
                          <a:solidFill>
                            <a:schemeClr val="tx1"/>
                          </a:solidFill>
                          <a:effectLst/>
                          <a:latin typeface="Century Gothic" panose="020B0502020202020204" pitchFamily="34" charset="0"/>
                          <a:ea typeface="+mn-ea"/>
                          <a:cs typeface="+mn-cs"/>
                        </a:rPr>
                        <a:t>Tens and ones within</a:t>
                      </a:r>
                      <a:r>
                        <a:rPr lang="en-GB" sz="1050" kern="1200" baseline="0" dirty="0">
                          <a:solidFill>
                            <a:schemeClr val="tx1"/>
                          </a:solidFill>
                          <a:effectLst/>
                          <a:latin typeface="Century Gothic" panose="020B0502020202020204" pitchFamily="34" charset="0"/>
                          <a:ea typeface="+mn-ea"/>
                          <a:cs typeface="+mn-cs"/>
                        </a:rPr>
                        <a:t> 20 and 50.</a:t>
                      </a:r>
                    </a:p>
                    <a:p>
                      <a:r>
                        <a:rPr lang="en-GB" sz="1050" kern="1200" baseline="0" dirty="0">
                          <a:solidFill>
                            <a:schemeClr val="tx1"/>
                          </a:solidFill>
                          <a:effectLst/>
                          <a:latin typeface="Century Gothic" panose="020B0502020202020204" pitchFamily="34" charset="0"/>
                          <a:ea typeface="+mn-ea"/>
                          <a:cs typeface="+mn-cs"/>
                        </a:rPr>
                        <a:t>Compare numbers within 50.</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Count objects to 100 and read and write numbers in numerals and words. Represent numbers to 100. Tens and ones with a part whole model. Tens and ones using addition. Use a place value chart. Compare objects.</a:t>
                      </a:r>
                    </a:p>
                    <a:p>
                      <a:r>
                        <a:rPr lang="en-GB" sz="1050" b="0" kern="1200" dirty="0">
                          <a:solidFill>
                            <a:schemeClr val="tx1"/>
                          </a:solidFill>
                          <a:effectLst/>
                          <a:latin typeface="Century Gothic" panose="020B0502020202020204" pitchFamily="34" charset="0"/>
                          <a:ea typeface="+mn-ea"/>
                          <a:cs typeface="+mn-cs"/>
                        </a:rPr>
                        <a:t>Compare numbers. Order objects and numbers.  </a:t>
                      </a:r>
                    </a:p>
                    <a:p>
                      <a:r>
                        <a:rPr lang="en-GB" sz="1050" b="0" kern="1200" dirty="0">
                          <a:solidFill>
                            <a:schemeClr val="tx1"/>
                          </a:solidFill>
                          <a:effectLst/>
                          <a:latin typeface="Century Gothic" panose="020B0502020202020204" pitchFamily="34" charset="0"/>
                          <a:ea typeface="+mn-ea"/>
                          <a:cs typeface="+mn-cs"/>
                        </a:rPr>
                        <a:t>Count in 2s, 5s and 10s. Count in 3s.</a:t>
                      </a:r>
                    </a:p>
                    <a:p>
                      <a:r>
                        <a:rPr lang="en-GB" sz="1050" b="1" kern="1200" dirty="0">
                          <a:solidFill>
                            <a:schemeClr val="tx1"/>
                          </a:solidFill>
                          <a:effectLst/>
                          <a:latin typeface="Century Gothic" panose="020B0502020202020204" pitchFamily="34" charset="0"/>
                          <a:ea typeface="+mn-ea"/>
                          <a:cs typeface="+mn-cs"/>
                        </a:rPr>
                        <a:t>Number: addition and subtraction </a:t>
                      </a:r>
                    </a:p>
                    <a:p>
                      <a:r>
                        <a:rPr lang="en-GB" sz="1050" b="0" i="0" u="none" strike="noStrike" kern="1200" baseline="0" dirty="0">
                          <a:solidFill>
                            <a:schemeClr val="tx1"/>
                          </a:solidFill>
                          <a:latin typeface="Century Gothic" panose="020B0502020202020204" pitchFamily="34" charset="0"/>
                          <a:ea typeface="+mn-ea"/>
                          <a:cs typeface="+mn-cs"/>
                        </a:rPr>
                        <a:t>Addition and subtractions bonds to 20. </a:t>
                      </a:r>
                    </a:p>
                    <a:p>
                      <a:r>
                        <a:rPr lang="en-GB" sz="1050" b="0" i="0" u="none" strike="noStrike" kern="1200" baseline="0" dirty="0">
                          <a:solidFill>
                            <a:schemeClr val="tx1"/>
                          </a:solidFill>
                          <a:latin typeface="Century Gothic" panose="020B0502020202020204" pitchFamily="34" charset="0"/>
                          <a:ea typeface="+mn-ea"/>
                          <a:cs typeface="+mn-cs"/>
                        </a:rPr>
                        <a:t>Compare number sentences. Bonds to 100 (tens). Add an subtract 1s.  </a:t>
                      </a:r>
                    </a:p>
                    <a:p>
                      <a:r>
                        <a:rPr lang="en-GB" sz="1050" b="0" i="0" u="none" strike="noStrike" kern="1200" baseline="0" dirty="0">
                          <a:solidFill>
                            <a:schemeClr val="tx1"/>
                          </a:solidFill>
                          <a:latin typeface="Century Gothic" panose="020B0502020202020204" pitchFamily="34" charset="0"/>
                          <a:ea typeface="+mn-ea"/>
                          <a:cs typeface="+mn-cs"/>
                        </a:rPr>
                        <a:t>10 more and 10 less.  Add and subtract 10s. </a:t>
                      </a:r>
                    </a:p>
                    <a:p>
                      <a:r>
                        <a:rPr lang="en-GB" sz="1050" b="0" i="0" u="none" strike="noStrike" kern="1200" baseline="0" dirty="0">
                          <a:solidFill>
                            <a:schemeClr val="tx1"/>
                          </a:solidFill>
                          <a:latin typeface="Century Gothic" panose="020B0502020202020204" pitchFamily="34" charset="0"/>
                          <a:ea typeface="+mn-ea"/>
                          <a:cs typeface="+mn-cs"/>
                        </a:rPr>
                        <a:t>Add a 2-digit and a 1-digit number. Subtract from a 2-digit number.</a:t>
                      </a:r>
                    </a:p>
                    <a:p>
                      <a:r>
                        <a:rPr lang="en-GB" sz="1050" b="0" i="0" u="none" strike="noStrike" kern="1200" baseline="0" dirty="0">
                          <a:solidFill>
                            <a:schemeClr val="tx1"/>
                          </a:solidFill>
                          <a:latin typeface="Century Gothic" panose="020B0502020202020204" pitchFamily="34" charset="0"/>
                          <a:ea typeface="+mn-ea"/>
                          <a:cs typeface="+mn-cs"/>
                        </a:rPr>
                        <a:t>Bonds to 100.  Add three 1-digit numbers.</a:t>
                      </a:r>
                    </a:p>
                    <a:p>
                      <a:r>
                        <a:rPr lang="en-GB" sz="1050" b="1" i="0" u="none" strike="noStrike" kern="1200" baseline="0" dirty="0">
                          <a:solidFill>
                            <a:schemeClr val="tx1"/>
                          </a:solidFill>
                          <a:latin typeface="Century Gothic" panose="020B0502020202020204" pitchFamily="34" charset="0"/>
                          <a:ea typeface="+mn-ea"/>
                          <a:cs typeface="+mn-cs"/>
                        </a:rPr>
                        <a:t>Measurement: money</a:t>
                      </a:r>
                    </a:p>
                    <a:p>
                      <a:r>
                        <a:rPr lang="en-GB" sz="1050" b="0" i="0" u="none" strike="noStrike" kern="1200" baseline="0" dirty="0">
                          <a:solidFill>
                            <a:schemeClr val="tx1"/>
                          </a:solidFill>
                          <a:latin typeface="Century Gothic" panose="020B0502020202020204" pitchFamily="34" charset="0"/>
                          <a:ea typeface="+mn-ea"/>
                          <a:cs typeface="+mn-cs"/>
                        </a:rPr>
                        <a:t>Recognising coins and notes.</a:t>
                      </a:r>
                    </a:p>
                    <a:p>
                      <a:r>
                        <a:rPr lang="en-GB" sz="1050" b="0" i="0" u="none" strike="noStrike" kern="1200" baseline="0" dirty="0">
                          <a:solidFill>
                            <a:schemeClr val="tx1"/>
                          </a:solidFill>
                          <a:latin typeface="Century Gothic" panose="020B0502020202020204" pitchFamily="34" charset="0"/>
                          <a:ea typeface="+mn-ea"/>
                          <a:cs typeface="+mn-cs"/>
                        </a:rPr>
                        <a:t>Counting money, coins and notes.</a:t>
                      </a:r>
                    </a:p>
                    <a:p>
                      <a:r>
                        <a:rPr lang="en-GB" sz="1050" b="0" i="0" u="none" strike="noStrike" kern="1200" baseline="0" dirty="0">
                          <a:solidFill>
                            <a:schemeClr val="tx1"/>
                          </a:solidFill>
                          <a:latin typeface="Century Gothic" panose="020B0502020202020204" pitchFamily="34" charset="0"/>
                          <a:ea typeface="+mn-ea"/>
                          <a:cs typeface="+mn-cs"/>
                        </a:rPr>
                        <a:t>Comparing money, finding the difference, finding change.</a:t>
                      </a:r>
                    </a:p>
                    <a:p>
                      <a:r>
                        <a:rPr lang="en-GB" sz="1050" b="1" i="0" u="none" strike="noStrike" kern="1200" baseline="0" dirty="0">
                          <a:solidFill>
                            <a:schemeClr val="tx1"/>
                          </a:solidFill>
                          <a:latin typeface="Century Gothic" panose="020B0502020202020204" pitchFamily="34" charset="0"/>
                          <a:ea typeface="+mn-ea"/>
                          <a:cs typeface="+mn-cs"/>
                        </a:rPr>
                        <a:t>Number: multiplication and division </a:t>
                      </a:r>
                    </a:p>
                    <a:p>
                      <a:r>
                        <a:rPr lang="en-GB" sz="1050" b="0" i="0" u="none" strike="noStrike" kern="1200" baseline="0" dirty="0">
                          <a:solidFill>
                            <a:schemeClr val="tx1"/>
                          </a:solidFill>
                          <a:latin typeface="Century Gothic" panose="020B0502020202020204" pitchFamily="34" charset="0"/>
                          <a:ea typeface="+mn-ea"/>
                          <a:cs typeface="+mn-cs"/>
                        </a:rPr>
                        <a:t>Making equal groups, adding equal groups.</a:t>
                      </a:r>
                    </a:p>
                    <a:p>
                      <a:r>
                        <a:rPr lang="en-GB" sz="1050" b="0" i="0" u="none" strike="noStrike" kern="1200" baseline="0" dirty="0">
                          <a:solidFill>
                            <a:schemeClr val="tx1"/>
                          </a:solidFill>
                          <a:latin typeface="Century Gothic" panose="020B0502020202020204" pitchFamily="34" charset="0"/>
                          <a:ea typeface="+mn-ea"/>
                          <a:cs typeface="+mn-cs"/>
                        </a:rPr>
                        <a:t>Making arrays.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80622761"/>
              </p:ext>
            </p:extLst>
          </p:nvPr>
        </p:nvGraphicFramePr>
        <p:xfrm>
          <a:off x="166190" y="248607"/>
          <a:ext cx="5753347" cy="4819968"/>
        </p:xfrm>
        <a:graphic>
          <a:graphicData uri="http://schemas.openxmlformats.org/drawingml/2006/table">
            <a:tbl>
              <a:tblPr firstRow="1" firstCol="1" bandRow="1"/>
              <a:tblGrid>
                <a:gridCol w="5753347">
                  <a:extLst>
                    <a:ext uri="{9D8B030D-6E8A-4147-A177-3AD203B41FA5}">
                      <a16:colId xmlns:a16="http://schemas.microsoft.com/office/drawing/2014/main" val="20000"/>
                    </a:ext>
                  </a:extLst>
                </a:gridCol>
              </a:tblGrid>
              <a:tr h="14965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0">
                <a:tc>
                  <a:txBody>
                    <a:bodyPr/>
                    <a:lstStyle/>
                    <a:p>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Phonics</a:t>
                      </a:r>
                      <a:endPar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Revising Phase 5 &amp; 6 phonics with alternative spellings.</a:t>
                      </a:r>
                    </a:p>
                    <a:p>
                      <a:r>
                        <a:rPr lang="en-GB" sz="1050" b="1" baseline="0" dirty="0">
                          <a:effectLst/>
                          <a:latin typeface="Century Gothic" panose="020B0502020202020204" pitchFamily="34" charset="0"/>
                          <a:ea typeface="+mn-ea"/>
                          <a:cs typeface="+mn-cs"/>
                        </a:rPr>
                        <a:t>Vocabulary, Grammar and Punctuation:</a:t>
                      </a:r>
                    </a:p>
                    <a:p>
                      <a:r>
                        <a:rPr lang="en-GB" sz="1050" b="0" baseline="0" dirty="0">
                          <a:effectLst/>
                          <a:latin typeface="Century Gothic" panose="020B0502020202020204" pitchFamily="34" charset="0"/>
                          <a:ea typeface="+mn-ea"/>
                          <a:cs typeface="+mn-cs"/>
                        </a:rPr>
                        <a:t>Capital letters, full stops, question marks and exclamation marks.</a:t>
                      </a:r>
                    </a:p>
                    <a:p>
                      <a:r>
                        <a:rPr lang="en-GB" sz="1050" b="0" baseline="0" dirty="0">
                          <a:effectLst/>
                          <a:latin typeface="Century Gothic" panose="020B0502020202020204" pitchFamily="34" charset="0"/>
                          <a:ea typeface="+mn-ea"/>
                          <a:cs typeface="+mn-cs"/>
                        </a:rPr>
                        <a:t>Recognising common and proper nouns, commas in a list, identify nouns and adjectives</a:t>
                      </a:r>
                    </a:p>
                    <a:p>
                      <a:r>
                        <a:rPr lang="en-GB" sz="1050" b="0" baseline="0" dirty="0">
                          <a:effectLst/>
                          <a:latin typeface="Century Gothic" panose="020B0502020202020204" pitchFamily="34" charset="0"/>
                          <a:ea typeface="+mn-ea"/>
                          <a:cs typeface="+mn-cs"/>
                        </a:rPr>
                        <a:t>Recognising and using conjunctions.</a:t>
                      </a:r>
                    </a:p>
                    <a:p>
                      <a:r>
                        <a:rPr lang="en-GB" sz="1050" b="0" baseline="0" dirty="0">
                          <a:effectLst/>
                          <a:latin typeface="Century Gothic" panose="020B0502020202020204" pitchFamily="34" charset="0"/>
                          <a:ea typeface="+mn-ea"/>
                          <a:cs typeface="+mn-cs"/>
                        </a:rPr>
                        <a:t>Recognising sentence types.</a:t>
                      </a:r>
                      <a:endPar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Reading and VIPERS (vocabulary, infer, predict, explain, retrieve, sequence/summarise):</a:t>
                      </a:r>
                    </a:p>
                    <a:p>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Monkey Puzzle we will:</a:t>
                      </a:r>
                    </a:p>
                    <a:p>
                      <a:pPr marL="171450" indent="-171450">
                        <a:buFont typeface="Arial" panose="020B0604020202020204" pitchFamily="34" charset="0"/>
                        <a:buChar char="•"/>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develop our understanding by drawing on what we already know or on background information and vocabulary provided by the teacher	</a:t>
                      </a:r>
                    </a:p>
                    <a:p>
                      <a:pPr marL="0" indent="0">
                        <a:buFont typeface="Arial" panose="020B0604020202020204" pitchFamily="34" charset="0"/>
                        <a:buNone/>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our key texts we will:</a:t>
                      </a:r>
                    </a:p>
                    <a:p>
                      <a:pPr marL="171450" indent="-171450">
                        <a:buFont typeface="Arial" panose="020B0604020202020204" pitchFamily="34" charset="0"/>
                        <a:buChar char="•"/>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develop pleasure in reading, motivation to read, vocabulary and understanding by becoming increasingly familiar with and retelling stories, fairy stories and traditional tales	</a:t>
                      </a:r>
                    </a:p>
                    <a:p>
                      <a:r>
                        <a:rPr lang="en-GB" sz="1050" b="1" baseline="0" dirty="0">
                          <a:effectLst/>
                          <a:latin typeface="Century Gothic" panose="020B0502020202020204" pitchFamily="34" charset="0"/>
                          <a:cs typeface="Times New Roman" panose="02020603050405020304" pitchFamily="18" charset="0"/>
                        </a:rPr>
                        <a:t>Key texts: </a:t>
                      </a:r>
                      <a:r>
                        <a:rPr lang="en-GB" sz="1050" b="0" baseline="0" dirty="0">
                          <a:effectLst/>
                          <a:latin typeface="Century Gothic" panose="020B0502020202020204" pitchFamily="34" charset="0"/>
                          <a:cs typeface="Times New Roman" panose="02020603050405020304" pitchFamily="18" charset="0"/>
                        </a:rPr>
                        <a:t>Gorilla, Highway Rat, Room on the Broom, Monkey Puzzle, The Hunter, Handa’s Surprise, Handa’s Hen, Jolly Christmas Postman, Edgar the Excitable Dragon.</a:t>
                      </a:r>
                    </a:p>
                    <a:p>
                      <a:r>
                        <a:rPr lang="en-GB" sz="1050" b="1" baseline="0" dirty="0">
                          <a:effectLst/>
                          <a:latin typeface="Century Gothic" panose="020B0502020202020204" pitchFamily="34" charset="0"/>
                          <a:cs typeface="Times New Roman" panose="02020603050405020304" pitchFamily="18" charset="0"/>
                        </a:rPr>
                        <a:t>Writing:</a:t>
                      </a:r>
                    </a:p>
                    <a:p>
                      <a:r>
                        <a:rPr lang="en-GB" sz="1050" b="0" kern="1200" dirty="0">
                          <a:solidFill>
                            <a:schemeClr val="tx1"/>
                          </a:solidFill>
                          <a:effectLst/>
                          <a:latin typeface="Century Gothic" panose="020B0502020202020204" pitchFamily="34" charset="0"/>
                          <a:ea typeface="+mn-ea"/>
                          <a:cs typeface="+mn-cs"/>
                        </a:rPr>
                        <a:t>Develop positive attitudes towards and stamina for writing through planning, drafting and editing by:</a:t>
                      </a:r>
                    </a:p>
                    <a:p>
                      <a:pPr marL="171450" indent="-171450">
                        <a:buFont typeface="Arial" panose="020B0604020202020204" pitchFamily="34" charset="0"/>
                        <a:buChar char="•"/>
                      </a:pPr>
                      <a:r>
                        <a:rPr lang="en-GB" sz="1050" b="0" kern="1200" dirty="0">
                          <a:solidFill>
                            <a:schemeClr val="tx1"/>
                          </a:solidFill>
                          <a:effectLst/>
                          <a:latin typeface="Century Gothic" panose="020B0502020202020204" pitchFamily="34" charset="0"/>
                          <a:ea typeface="+mn-ea"/>
                          <a:cs typeface="+mn-cs"/>
                        </a:rPr>
                        <a:t>writing about real events, including a holiday recount and monkey fact file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0" kern="1200" dirty="0">
                          <a:solidFill>
                            <a:schemeClr val="tx1"/>
                          </a:solidFill>
                          <a:effectLst/>
                          <a:latin typeface="Century Gothic" panose="020B0502020202020204" pitchFamily="34" charset="0"/>
                          <a:ea typeface="+mn-ea"/>
                          <a:cs typeface="+mn-cs"/>
                        </a:rPr>
                        <a:t>writing for different purposes through writing a note to monkey, a setting description and a newspaper report</a:t>
                      </a:r>
                    </a:p>
                    <a:p>
                      <a:pPr marL="171450" indent="-171450">
                        <a:buFont typeface="Arial" panose="020B0604020202020204" pitchFamily="34" charset="0"/>
                        <a:buChar char="•"/>
                      </a:pPr>
                      <a:r>
                        <a:rPr lang="en-GB" sz="1050" b="0" kern="1200" dirty="0">
                          <a:solidFill>
                            <a:schemeClr val="tx1"/>
                          </a:solidFill>
                          <a:effectLst/>
                          <a:latin typeface="Century Gothic" panose="020B0502020202020204" pitchFamily="34" charset="0"/>
                          <a:ea typeface="+mn-ea"/>
                          <a:cs typeface="+mn-cs"/>
                        </a:rPr>
                        <a:t>writing narratives about personal experiences and those of others through letter writing</a:t>
                      </a:r>
                    </a:p>
                    <a:p>
                      <a:pPr marL="0" indent="0">
                        <a:buFont typeface="Arial" panose="020B0604020202020204" pitchFamily="34" charset="0"/>
                        <a:buNone/>
                      </a:pPr>
                      <a:r>
                        <a:rPr lang="en-GB" sz="1050" b="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20330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5168</TotalTime>
  <Words>1323</Words>
  <Application>Microsoft Office PowerPoint</Application>
  <PresentationFormat>Widescreen</PresentationFormat>
  <Paragraphs>103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Z Hitchings</cp:lastModifiedBy>
  <cp:revision>125</cp:revision>
  <cp:lastPrinted>2017-11-29T10:24:31Z</cp:lastPrinted>
  <dcterms:created xsi:type="dcterms:W3CDTF">2017-11-23T10:45:01Z</dcterms:created>
  <dcterms:modified xsi:type="dcterms:W3CDTF">2023-08-03T14:58:42Z</dcterms:modified>
</cp:coreProperties>
</file>