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309" r:id="rId2"/>
    <p:sldId id="268" r:id="rId3"/>
    <p:sldId id="276" r:id="rId4"/>
    <p:sldId id="269" r:id="rId5"/>
    <p:sldId id="283" r:id="rId6"/>
    <p:sldId id="284" r:id="rId7"/>
    <p:sldId id="285" r:id="rId8"/>
    <p:sldId id="270" r:id="rId9"/>
    <p:sldId id="277" r:id="rId10"/>
    <p:sldId id="272" r:id="rId11"/>
    <p:sldId id="286" r:id="rId12"/>
    <p:sldId id="271" r:id="rId13"/>
    <p:sldId id="287" r:id="rId14"/>
    <p:sldId id="289" r:id="rId15"/>
    <p:sldId id="274" r:id="rId16"/>
    <p:sldId id="294" r:id="rId17"/>
    <p:sldId id="295" r:id="rId18"/>
    <p:sldId id="296" r:id="rId19"/>
    <p:sldId id="299" r:id="rId20"/>
    <p:sldId id="298" r:id="rId21"/>
    <p:sldId id="297" r:id="rId22"/>
    <p:sldId id="300" r:id="rId23"/>
    <p:sldId id="301" r:id="rId24"/>
    <p:sldId id="302" r:id="rId25"/>
    <p:sldId id="303" r:id="rId26"/>
    <p:sldId id="307" r:id="rId27"/>
    <p:sldId id="308" r:id="rId28"/>
    <p:sldId id="310" r:id="rId29"/>
    <p:sldId id="304" r:id="rId30"/>
    <p:sldId id="267"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Twinkl" panose="020B0604020202020204" charset="0"/>
      <p:regular r:id="rId38"/>
      <p:bold r:id="rId39"/>
    </p:embeddedFont>
    <p:embeddedFont>
      <p:font typeface="Twinkl SemiBold"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CCD"/>
    <a:srgbClr val="643C90"/>
    <a:srgbClr val="BF95D8"/>
    <a:srgbClr val="4A3682"/>
    <a:srgbClr val="689429"/>
    <a:srgbClr val="B9E1FD"/>
    <a:srgbClr val="EEE3F5"/>
    <a:srgbClr val="ACDDFC"/>
    <a:srgbClr val="80C1EB"/>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114" d="100"/>
          <a:sy n="114" d="100"/>
        </p:scale>
        <p:origin x="1380"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world-science-day"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s://www.twinkl.co.uk/resources/events-and-festivals-key-stage-2-year-3-4-5-6/ks2-topics-organised-events-and-awareness-days-weeks/ks2-topics-organised-events-and-awareness-days-weeks-world-science-day" TargetMode="Externa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science-day"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twinkl.co.uk/resources/events-and-festivals-key-stage-2-year-3-4-5-6/ks2-topics-organised-events-and-awareness-days-weeks/ks2-topics-organised-events-and-awareness-days-weeks-world-science-day"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resources/events-and-festivals-key-stage-2-year-3-4-5-6/ks2-topics-organised-events-and-awareness-days-weeks/ks2-topics-organised-events-and-awareness-days-weeks-world-science-day"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ks2-topics/ks2-topics-organised-events-and-awareness-days-weeks/ks2-topics-organised-events-and-awareness-days-weeks-world-science-day" TargetMode="External"/><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www.twinkl.co.uk/resources/events-and-festivals-key-stage-2-year-3-4-5-6/ks2-topics-organised-events-and-awareness-days-weeks/ks2-topics-organised-events-and-awareness-days-weeks-world-science-day" TargetMode="External"/><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Rounded Corners 4">
            <a:hlinkClick r:id="rId3"/>
            <a:extLst>
              <a:ext uri="{FF2B5EF4-FFF2-40B4-BE49-F238E27FC236}">
                <a16:creationId xmlns:a16="http://schemas.microsoft.com/office/drawing/2014/main" id="{8E24A252-A225-46A8-A8B7-2D65B7D4466D}"/>
              </a:ext>
            </a:extLst>
          </p:cNvPr>
          <p:cNvSpPr/>
          <p:nvPr userDrawn="1"/>
        </p:nvSpPr>
        <p:spPr>
          <a:xfrm>
            <a:off x="113708" y="5983872"/>
            <a:ext cx="1118126" cy="72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57FFEC5-1130-430B-B95F-38A6C09B67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5"/>
            <a:extLst>
              <a:ext uri="{FF2B5EF4-FFF2-40B4-BE49-F238E27FC236}">
                <a16:creationId xmlns:a16="http://schemas.microsoft.com/office/drawing/2014/main" id="{23C506F0-6E3B-4C2A-AC28-D4CF12A06161}"/>
              </a:ext>
            </a:extLst>
          </p:cNvPr>
          <p:cNvSpPr/>
          <p:nvPr userDrawn="1"/>
        </p:nvSpPr>
        <p:spPr>
          <a:xfrm>
            <a:off x="191193" y="5868785"/>
            <a:ext cx="1413163" cy="98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
        <p:nvSpPr>
          <p:cNvPr id="5" name="Rectangle 4">
            <a:hlinkClick r:id="rId3"/>
            <a:extLst>
              <a:ext uri="{FF2B5EF4-FFF2-40B4-BE49-F238E27FC236}">
                <a16:creationId xmlns:a16="http://schemas.microsoft.com/office/drawing/2014/main" id="{E2F0E575-8995-43C9-B3CF-2B64411FDA36}"/>
              </a:ext>
            </a:extLst>
          </p:cNvPr>
          <p:cNvSpPr/>
          <p:nvPr userDrawn="1"/>
        </p:nvSpPr>
        <p:spPr>
          <a:xfrm>
            <a:off x="8515349" y="6569889"/>
            <a:ext cx="628652" cy="28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hasCustomPrompt="1"/>
          </p:nvPr>
        </p:nvSpPr>
        <p:spPr>
          <a:xfrm>
            <a:off x="755651" y="1513946"/>
            <a:ext cx="7632700" cy="4578880"/>
          </a:xfrm>
        </p:spPr>
        <p:txBody>
          <a:bodyPr lIns="0" tIns="0" rIns="0" bIns="0"/>
          <a:lstStyle>
            <a:lvl1pPr marL="0" indent="0">
              <a:buNone/>
              <a:defRPr baseline="0"/>
            </a:lvl1pPr>
          </a:lstStyle>
          <a:p>
            <a:r>
              <a:rPr lang="en-GB" dirty="0"/>
              <a:t>Click to edit text – body size 18 - minimum size 16 (only to be used if really needed)</a:t>
            </a:r>
          </a:p>
        </p:txBody>
      </p:sp>
      <p:sp>
        <p:nvSpPr>
          <p:cNvPr id="6" name="Rectangle 5">
            <a:hlinkClick r:id="rId2"/>
            <a:extLst>
              <a:ext uri="{FF2B5EF4-FFF2-40B4-BE49-F238E27FC236}">
                <a16:creationId xmlns:a16="http://schemas.microsoft.com/office/drawing/2014/main" id="{08BE16ED-EB47-4FB9-A45F-AE12BD8773B5}"/>
              </a:ext>
            </a:extLst>
          </p:cNvPr>
          <p:cNvSpPr/>
          <p:nvPr userDrawn="1"/>
        </p:nvSpPr>
        <p:spPr>
          <a:xfrm>
            <a:off x="8515349" y="6569889"/>
            <a:ext cx="628652" cy="28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
        <p:nvSpPr>
          <p:cNvPr id="13" name="Rectangle 12">
            <a:hlinkClick r:id="rId2"/>
            <a:extLst>
              <a:ext uri="{FF2B5EF4-FFF2-40B4-BE49-F238E27FC236}">
                <a16:creationId xmlns:a16="http://schemas.microsoft.com/office/drawing/2014/main" id="{9C5A93C7-81BA-4209-9023-52021BEACA5E}"/>
              </a:ext>
            </a:extLst>
          </p:cNvPr>
          <p:cNvSpPr/>
          <p:nvPr userDrawn="1"/>
        </p:nvSpPr>
        <p:spPr>
          <a:xfrm>
            <a:off x="8515349" y="6569889"/>
            <a:ext cx="628652" cy="28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Rounded Corners 4">
            <a:hlinkClick r:id="rId3"/>
            <a:extLst>
              <a:ext uri="{FF2B5EF4-FFF2-40B4-BE49-F238E27FC236}">
                <a16:creationId xmlns:a16="http://schemas.microsoft.com/office/drawing/2014/main" id="{E98FE5F1-D1DB-4F9E-ADBE-74AC6790210A}"/>
              </a:ext>
            </a:extLst>
          </p:cNvPr>
          <p:cNvSpPr/>
          <p:nvPr userDrawn="1"/>
        </p:nvSpPr>
        <p:spPr>
          <a:xfrm>
            <a:off x="113708" y="5983872"/>
            <a:ext cx="1118126" cy="72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4D2F99F-93A5-4044-848E-8A3195549B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hlinkClick r:id="rId5"/>
            <a:extLst>
              <a:ext uri="{FF2B5EF4-FFF2-40B4-BE49-F238E27FC236}">
                <a16:creationId xmlns:a16="http://schemas.microsoft.com/office/drawing/2014/main" id="{4DA99A1F-C14D-4787-8197-6CB1463DDB79}"/>
              </a:ext>
            </a:extLst>
          </p:cNvPr>
          <p:cNvSpPr/>
          <p:nvPr userDrawn="1"/>
        </p:nvSpPr>
        <p:spPr>
          <a:xfrm>
            <a:off x="191193" y="5868785"/>
            <a:ext cx="1413163" cy="98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5F196-538A-4E87-AD84-4E436D67BA0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ritishscienceweek.org/smashing-stereotypes-technology-guardians/"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D5A7D7-317D-4C03-A363-2BAD6E388491}"/>
              </a:ext>
            </a:extLst>
          </p:cNvPr>
          <p:cNvSpPr/>
          <p:nvPr/>
        </p:nvSpPr>
        <p:spPr>
          <a:xfrm>
            <a:off x="6558844" y="3962400"/>
            <a:ext cx="2585156"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BA44F36-6DA4-4463-A1A8-D0BD94E6D96B}"/>
              </a:ext>
            </a:extLst>
          </p:cNvPr>
          <p:cNvSpPr/>
          <p:nvPr/>
        </p:nvSpPr>
        <p:spPr>
          <a:xfrm>
            <a:off x="214489" y="5429956"/>
            <a:ext cx="4357511" cy="1428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FD0A182-A1E8-48FD-824A-16212E24FB38}"/>
              </a:ext>
            </a:extLst>
          </p:cNvPr>
          <p:cNvSpPr txBox="1"/>
          <p:nvPr/>
        </p:nvSpPr>
        <p:spPr>
          <a:xfrm>
            <a:off x="112889" y="5453320"/>
            <a:ext cx="4572000" cy="1446550"/>
          </a:xfrm>
          <a:prstGeom prst="rect">
            <a:avLst/>
          </a:prstGeom>
          <a:noFill/>
        </p:spPr>
        <p:txBody>
          <a:bodyPr wrap="square" rtlCol="0">
            <a:spAutoFit/>
          </a:bodyPr>
          <a:lstStyle/>
          <a:p>
            <a:r>
              <a:rPr lang="en-US" sz="4400" dirty="0"/>
              <a:t>Can anyone be a scientist?</a:t>
            </a:r>
            <a:endParaRPr lang="en-GB" sz="4400" dirty="0"/>
          </a:p>
        </p:txBody>
      </p:sp>
      <p:sp>
        <p:nvSpPr>
          <p:cNvPr id="4" name="TextBox 3">
            <a:extLst>
              <a:ext uri="{FF2B5EF4-FFF2-40B4-BE49-F238E27FC236}">
                <a16:creationId xmlns:a16="http://schemas.microsoft.com/office/drawing/2014/main" id="{22D980AE-ABB5-40DF-AE3B-B17B61E5E7E5}"/>
              </a:ext>
            </a:extLst>
          </p:cNvPr>
          <p:cNvSpPr txBox="1"/>
          <p:nvPr/>
        </p:nvSpPr>
        <p:spPr>
          <a:xfrm>
            <a:off x="6558845" y="3995678"/>
            <a:ext cx="2709333" cy="2862322"/>
          </a:xfrm>
          <a:prstGeom prst="rect">
            <a:avLst/>
          </a:prstGeom>
          <a:noFill/>
        </p:spPr>
        <p:txBody>
          <a:bodyPr wrap="square" rtlCol="0">
            <a:spAutoFit/>
          </a:bodyPr>
          <a:lstStyle/>
          <a:p>
            <a:r>
              <a:rPr lang="en-US" sz="3600" dirty="0"/>
              <a:t>STEM</a:t>
            </a:r>
          </a:p>
          <a:p>
            <a:r>
              <a:rPr lang="en-US" sz="3600" dirty="0"/>
              <a:t>science</a:t>
            </a:r>
          </a:p>
          <a:p>
            <a:r>
              <a:rPr lang="en-US" sz="3600" dirty="0"/>
              <a:t>technology engineering</a:t>
            </a:r>
          </a:p>
          <a:p>
            <a:r>
              <a:rPr lang="en-US" sz="3600" dirty="0" err="1"/>
              <a:t>maths</a:t>
            </a:r>
            <a:endParaRPr lang="en-GB" sz="3600" dirty="0"/>
          </a:p>
        </p:txBody>
      </p:sp>
      <p:sp>
        <p:nvSpPr>
          <p:cNvPr id="6" name="TextBox 5">
            <a:extLst>
              <a:ext uri="{FF2B5EF4-FFF2-40B4-BE49-F238E27FC236}">
                <a16:creationId xmlns:a16="http://schemas.microsoft.com/office/drawing/2014/main" id="{71A5577A-364B-4953-B9CA-CA968FE36C60}"/>
              </a:ext>
            </a:extLst>
          </p:cNvPr>
          <p:cNvSpPr txBox="1"/>
          <p:nvPr/>
        </p:nvSpPr>
        <p:spPr>
          <a:xfrm>
            <a:off x="583096" y="397565"/>
            <a:ext cx="7460974" cy="584775"/>
          </a:xfrm>
          <a:prstGeom prst="rect">
            <a:avLst/>
          </a:prstGeom>
          <a:noFill/>
        </p:spPr>
        <p:txBody>
          <a:bodyPr wrap="square" rtlCol="0">
            <a:spAutoFit/>
          </a:bodyPr>
          <a:lstStyle/>
          <a:p>
            <a:r>
              <a:rPr lang="en-US" sz="3200" dirty="0">
                <a:solidFill>
                  <a:schemeClr val="bg1"/>
                </a:solidFill>
              </a:rPr>
              <a:t>Science Week 11</a:t>
            </a:r>
            <a:r>
              <a:rPr lang="en-US" sz="3200" baseline="30000" dirty="0">
                <a:solidFill>
                  <a:schemeClr val="bg1"/>
                </a:solidFill>
              </a:rPr>
              <a:t>th</a:t>
            </a:r>
            <a:r>
              <a:rPr lang="en-US" sz="3200" dirty="0">
                <a:solidFill>
                  <a:schemeClr val="bg1"/>
                </a:solidFill>
              </a:rPr>
              <a:t> – 20</a:t>
            </a:r>
            <a:r>
              <a:rPr lang="en-US" sz="3200" baseline="30000" dirty="0">
                <a:solidFill>
                  <a:schemeClr val="bg1"/>
                </a:solidFill>
              </a:rPr>
              <a:t>th</a:t>
            </a:r>
            <a:r>
              <a:rPr lang="en-US" sz="3200" dirty="0">
                <a:solidFill>
                  <a:schemeClr val="bg1"/>
                </a:solidFill>
              </a:rPr>
              <a:t> March</a:t>
            </a:r>
            <a:endParaRPr lang="en-GB" sz="3200" dirty="0">
              <a:solidFill>
                <a:schemeClr val="bg1"/>
              </a:solidFill>
            </a:endParaRPr>
          </a:p>
        </p:txBody>
      </p:sp>
    </p:spTree>
    <p:extLst>
      <p:ext uri="{BB962C8B-B14F-4D97-AF65-F5344CB8AC3E}">
        <p14:creationId xmlns:p14="http://schemas.microsoft.com/office/powerpoint/2010/main" val="381403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47C310-1E96-4812-845A-1E5928DFF0FC}"/>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5" name="Picture 4">
            <a:extLst>
              <a:ext uri="{FF2B5EF4-FFF2-40B4-BE49-F238E27FC236}">
                <a16:creationId xmlns:a16="http://schemas.microsoft.com/office/drawing/2014/main" id="{54A690F2-B9DB-4F06-9712-712626B191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2902" y="1711354"/>
            <a:ext cx="3998195" cy="4135773"/>
          </a:xfrm>
          <a:prstGeom prst="rect">
            <a:avLst/>
          </a:prstGeom>
        </p:spPr>
      </p:pic>
      <p:sp>
        <p:nvSpPr>
          <p:cNvPr id="7" name="Title 20">
            <a:extLst>
              <a:ext uri="{FF2B5EF4-FFF2-40B4-BE49-F238E27FC236}">
                <a16:creationId xmlns:a16="http://schemas.microsoft.com/office/drawing/2014/main" id="{4E8B1956-9285-4507-9948-E7DB9F81EE48}"/>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137046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BDA1A2-754A-4127-B432-28AF28DCDD05}"/>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B04CAA8-64F6-4884-813F-4C60647F3A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64"/>
          <a:stretch/>
        </p:blipFill>
        <p:spPr>
          <a:xfrm>
            <a:off x="4425127" y="3314381"/>
            <a:ext cx="3963223" cy="2802457"/>
          </a:xfrm>
          <a:prstGeom prst="rect">
            <a:avLst/>
          </a:prstGeom>
        </p:spPr>
      </p:pic>
      <p:sp>
        <p:nvSpPr>
          <p:cNvPr id="11" name="TextBox 10">
            <a:extLst>
              <a:ext uri="{FF2B5EF4-FFF2-40B4-BE49-F238E27FC236}">
                <a16:creationId xmlns:a16="http://schemas.microsoft.com/office/drawing/2014/main" id="{6110418C-77DB-44E7-AA67-4334A7FA6854}"/>
              </a:ext>
            </a:extLst>
          </p:cNvPr>
          <p:cNvSpPr txBox="1"/>
          <p:nvPr/>
        </p:nvSpPr>
        <p:spPr>
          <a:xfrm>
            <a:off x="3198031" y="1548897"/>
            <a:ext cx="5190319" cy="1880103"/>
          </a:xfrm>
          <a:prstGeom prst="rect">
            <a:avLst/>
          </a:prstGeom>
          <a:solidFill>
            <a:srgbClr val="643C90"/>
          </a:solidFill>
          <a:ln>
            <a:solidFill>
              <a:srgbClr val="9D9CCD"/>
            </a:solidFill>
          </a:ln>
        </p:spPr>
        <p:txBody>
          <a:bodyPr wrap="square" lIns="1368000" tIns="108000" rIns="108000" bIns="108000" rtlCol="0">
            <a:spAutoFit/>
          </a:bodyPr>
          <a:lstStyle/>
          <a:p>
            <a:r>
              <a:rPr lang="en-GB" dirty="0">
                <a:solidFill>
                  <a:schemeClr val="bg1"/>
                </a:solidFill>
              </a:rPr>
              <a:t>Isaac Newton is perhaps one of the greatest scientists that ever lived.  He discovered gravity, built the world’s first reflecting telescope and showed that the colours of the rainbow make up sunlight. </a:t>
            </a:r>
          </a:p>
        </p:txBody>
      </p:sp>
      <p:sp>
        <p:nvSpPr>
          <p:cNvPr id="21" name="Title 20"/>
          <p:cNvSpPr>
            <a:spLocks noGrp="1"/>
          </p:cNvSpPr>
          <p:nvPr>
            <p:ph type="title"/>
          </p:nvPr>
        </p:nvSpPr>
        <p:spPr/>
        <p:txBody>
          <a:bodyPr/>
          <a:lstStyle/>
          <a:p>
            <a:r>
              <a:rPr lang="en-GB" sz="3600" dirty="0">
                <a:solidFill>
                  <a:schemeClr val="bg1"/>
                </a:solidFill>
                <a:latin typeface="Twinkl" pitchFamily="2" charset="0"/>
              </a:rPr>
              <a:t>Sir Isaac Newton</a:t>
            </a:r>
          </a:p>
        </p:txBody>
      </p:sp>
      <p:sp>
        <p:nvSpPr>
          <p:cNvPr id="25" name="Title 4">
            <a:hlinkClick r:id="rId3"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10" name="Picture 9">
            <a:extLst>
              <a:ext uri="{FF2B5EF4-FFF2-40B4-BE49-F238E27FC236}">
                <a16:creationId xmlns:a16="http://schemas.microsoft.com/office/drawing/2014/main" id="{100AC0E2-9DE2-471A-B190-499999009B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434" y="1440035"/>
            <a:ext cx="4802792" cy="4968055"/>
          </a:xfrm>
          <a:prstGeom prst="rect">
            <a:avLst/>
          </a:prstGeom>
        </p:spPr>
      </p:pic>
    </p:spTree>
    <p:extLst>
      <p:ext uri="{BB962C8B-B14F-4D97-AF65-F5344CB8AC3E}">
        <p14:creationId xmlns:p14="http://schemas.microsoft.com/office/powerpoint/2010/main" val="293258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34BC8E-CE19-4793-BCA5-4E046B0E588A}"/>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2723" y="1805707"/>
            <a:ext cx="4278554" cy="4033031"/>
          </a:xfrm>
          <a:prstGeom prst="rect">
            <a:avLst/>
          </a:prstGeom>
        </p:spPr>
      </p:pic>
      <p:sp>
        <p:nvSpPr>
          <p:cNvPr id="7" name="Title 20">
            <a:extLst>
              <a:ext uri="{FF2B5EF4-FFF2-40B4-BE49-F238E27FC236}">
                <a16:creationId xmlns:a16="http://schemas.microsoft.com/office/drawing/2014/main" id="{8A340439-E1C5-4BCF-B1BB-541AD989343B}"/>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24438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57963-FC41-4825-9321-45FF1CDA7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84661">
            <a:off x="9423" y="1942842"/>
            <a:ext cx="2169520" cy="4026439"/>
          </a:xfrm>
          <a:prstGeom prst="rect">
            <a:avLst/>
          </a:prstGeom>
        </p:spPr>
      </p:pic>
      <p:sp>
        <p:nvSpPr>
          <p:cNvPr id="9" name="Rectangle 8">
            <a:extLst>
              <a:ext uri="{FF2B5EF4-FFF2-40B4-BE49-F238E27FC236}">
                <a16:creationId xmlns:a16="http://schemas.microsoft.com/office/drawing/2014/main" id="{9C894AC0-C3E8-4D49-A742-7CD069C0C38E}"/>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E1A996A-BE6A-4AC4-BFB9-B21C0B239D46}"/>
              </a:ext>
            </a:extLst>
          </p:cNvPr>
          <p:cNvSpPr txBox="1"/>
          <p:nvPr/>
        </p:nvSpPr>
        <p:spPr>
          <a:xfrm>
            <a:off x="3561347" y="3563869"/>
            <a:ext cx="4827003" cy="1603104"/>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During her time in space, Jemison conducted lots of experiments, earning herself a number of awards such as the 1988 Essence Science and Technology Award.</a:t>
            </a:r>
          </a:p>
        </p:txBody>
      </p:sp>
      <p:sp>
        <p:nvSpPr>
          <p:cNvPr id="11" name="TextBox 10">
            <a:extLst>
              <a:ext uri="{FF2B5EF4-FFF2-40B4-BE49-F238E27FC236}">
                <a16:creationId xmlns:a16="http://schemas.microsoft.com/office/drawing/2014/main" id="{3D5A490F-701A-44E2-8DAA-B37F7F81A03A}"/>
              </a:ext>
            </a:extLst>
          </p:cNvPr>
          <p:cNvSpPr txBox="1"/>
          <p:nvPr/>
        </p:nvSpPr>
        <p:spPr>
          <a:xfrm>
            <a:off x="3561347" y="1874205"/>
            <a:ext cx="4827003" cy="1603104"/>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In 1992, Mae Jemison became the first Black American woman to travel to space. Jemison first trained as a doctor and worked as a medical officer for the Peace Corps. </a:t>
            </a:r>
          </a:p>
        </p:txBody>
      </p:sp>
      <p:sp>
        <p:nvSpPr>
          <p:cNvPr id="21" name="Title 20"/>
          <p:cNvSpPr>
            <a:spLocks noGrp="1"/>
          </p:cNvSpPr>
          <p:nvPr>
            <p:ph type="title"/>
          </p:nvPr>
        </p:nvSpPr>
        <p:spPr/>
        <p:txBody>
          <a:bodyPr/>
          <a:lstStyle/>
          <a:p>
            <a:r>
              <a:rPr lang="en-GB" sz="3600" dirty="0">
                <a:solidFill>
                  <a:schemeClr val="bg1"/>
                </a:solidFill>
                <a:latin typeface="+mn-lt"/>
              </a:rPr>
              <a:t>Mae Jemison</a:t>
            </a:r>
          </a:p>
        </p:txBody>
      </p:sp>
      <p:sp>
        <p:nvSpPr>
          <p:cNvPr id="25" name="Title 4">
            <a:hlinkClick r:id="rId3"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8" name="Picture 7">
            <a:extLst>
              <a:ext uri="{FF2B5EF4-FFF2-40B4-BE49-F238E27FC236}">
                <a16:creationId xmlns:a16="http://schemas.microsoft.com/office/drawing/2014/main" id="{E34BCAE7-83BA-4174-B022-518215C7FC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33"/>
          <a:stretch/>
        </p:blipFill>
        <p:spPr>
          <a:xfrm>
            <a:off x="604730" y="1673638"/>
            <a:ext cx="4827003" cy="4731391"/>
          </a:xfrm>
          <a:prstGeom prst="rect">
            <a:avLst/>
          </a:prstGeom>
        </p:spPr>
      </p:pic>
    </p:spTree>
    <p:extLst>
      <p:ext uri="{BB962C8B-B14F-4D97-AF65-F5344CB8AC3E}">
        <p14:creationId xmlns:p14="http://schemas.microsoft.com/office/powerpoint/2010/main" val="261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502E1-00D0-439E-B0F4-8A35ECA0B0D5}"/>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7608" y="1572465"/>
            <a:ext cx="4268280" cy="4274662"/>
          </a:xfrm>
          <a:prstGeom prst="rect">
            <a:avLst/>
          </a:prstGeom>
        </p:spPr>
      </p:pic>
      <p:sp>
        <p:nvSpPr>
          <p:cNvPr id="7" name="Title 20">
            <a:extLst>
              <a:ext uri="{FF2B5EF4-FFF2-40B4-BE49-F238E27FC236}">
                <a16:creationId xmlns:a16="http://schemas.microsoft.com/office/drawing/2014/main" id="{816E3BEB-E5DF-4BC3-B99D-1F2956A5CE6E}"/>
              </a:ext>
            </a:extLst>
          </p:cNvPr>
          <p:cNvSpPr>
            <a:spLocks noGrp="1"/>
          </p:cNvSpPr>
          <p:nvPr>
            <p:ph type="title"/>
          </p:nvPr>
        </p:nvSpPr>
        <p:spPr>
          <a:xfrm>
            <a:off x="436228" y="655637"/>
            <a:ext cx="8263155" cy="670397"/>
          </a:xfrm>
          <a:prstGeom prst="roundRect">
            <a:avLst>
              <a:gd name="adj" fmla="val 0"/>
            </a:avLst>
          </a:prstGeom>
          <a:solidFill>
            <a:srgbClr val="643C90"/>
          </a:solidFill>
        </p:spPr>
        <p:txBody>
          <a:bodyPr/>
          <a:lstStyle/>
          <a:p>
            <a:r>
              <a:rPr lang="en-GB" sz="3600" dirty="0">
                <a:solidFill>
                  <a:schemeClr val="bg1"/>
                </a:solidFill>
                <a:latin typeface="+mn-lt"/>
              </a:rPr>
              <a:t>Who Is This?</a:t>
            </a:r>
          </a:p>
        </p:txBody>
      </p:sp>
    </p:spTree>
    <p:extLst>
      <p:ext uri="{BB962C8B-B14F-4D97-AF65-F5344CB8AC3E}">
        <p14:creationId xmlns:p14="http://schemas.microsoft.com/office/powerpoint/2010/main" val="268957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F05DE6-0802-4017-85A1-F001F4D87414}"/>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9B93ED2-A66C-48B3-B726-D5D42AE95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2774" y="4301000"/>
            <a:ext cx="3003781" cy="1907087"/>
          </a:xfrm>
          <a:prstGeom prst="rect">
            <a:avLst/>
          </a:prstGeom>
        </p:spPr>
      </p:pic>
      <p:sp>
        <p:nvSpPr>
          <p:cNvPr id="10" name="TextBox 9">
            <a:extLst>
              <a:ext uri="{FF2B5EF4-FFF2-40B4-BE49-F238E27FC236}">
                <a16:creationId xmlns:a16="http://schemas.microsoft.com/office/drawing/2014/main" id="{326778D8-3BB5-4BFE-A4B5-A514E78E3FB4}"/>
              </a:ext>
            </a:extLst>
          </p:cNvPr>
          <p:cNvSpPr txBox="1"/>
          <p:nvPr/>
        </p:nvSpPr>
        <p:spPr>
          <a:xfrm>
            <a:off x="3444397" y="1732070"/>
            <a:ext cx="4943953" cy="1049106"/>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Charles H. Turner was a behavioural scientist whose research focused on animal behaviour. </a:t>
            </a:r>
          </a:p>
        </p:txBody>
      </p:sp>
      <p:sp>
        <p:nvSpPr>
          <p:cNvPr id="11" name="TextBox 10">
            <a:extLst>
              <a:ext uri="{FF2B5EF4-FFF2-40B4-BE49-F238E27FC236}">
                <a16:creationId xmlns:a16="http://schemas.microsoft.com/office/drawing/2014/main" id="{16ADC484-D0E9-4439-B3AA-48293EC89B44}"/>
              </a:ext>
            </a:extLst>
          </p:cNvPr>
          <p:cNvSpPr txBox="1"/>
          <p:nvPr/>
        </p:nvSpPr>
        <p:spPr>
          <a:xfrm>
            <a:off x="3444398" y="2852503"/>
            <a:ext cx="4943952" cy="1880103"/>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Turner is most famous for his discovery that insects can hear. Through his research, he also found that honeybees could recognise colours and patterns and have some 	idea of time.</a:t>
            </a:r>
          </a:p>
        </p:txBody>
      </p:sp>
      <p:sp>
        <p:nvSpPr>
          <p:cNvPr id="21" name="Title 20"/>
          <p:cNvSpPr>
            <a:spLocks noGrp="1"/>
          </p:cNvSpPr>
          <p:nvPr>
            <p:ph type="title"/>
          </p:nvPr>
        </p:nvSpPr>
        <p:spPr/>
        <p:txBody>
          <a:bodyPr/>
          <a:lstStyle/>
          <a:p>
            <a:r>
              <a:rPr lang="en-GB" sz="3600" dirty="0">
                <a:solidFill>
                  <a:schemeClr val="bg1"/>
                </a:solidFill>
                <a:latin typeface="+mn-lt"/>
              </a:rPr>
              <a:t>Charles H Turner</a:t>
            </a:r>
          </a:p>
        </p:txBody>
      </p:sp>
      <p:sp>
        <p:nvSpPr>
          <p:cNvPr id="25" name="Title 4">
            <a:hlinkClick r:id="rId3"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9" name="Picture 8">
            <a:extLst>
              <a:ext uri="{FF2B5EF4-FFF2-40B4-BE49-F238E27FC236}">
                <a16:creationId xmlns:a16="http://schemas.microsoft.com/office/drawing/2014/main" id="{992F261C-6090-46C2-B978-2F22E0A6A2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603456"/>
            <a:ext cx="4811090" cy="4818284"/>
          </a:xfrm>
          <a:prstGeom prst="rect">
            <a:avLst/>
          </a:prstGeom>
        </p:spPr>
      </p:pic>
    </p:spTree>
    <p:extLst>
      <p:ext uri="{BB962C8B-B14F-4D97-AF65-F5344CB8AC3E}">
        <p14:creationId xmlns:p14="http://schemas.microsoft.com/office/powerpoint/2010/main" val="26636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FA13E1-225A-44F9-AB4C-D9C8981DD399}"/>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A3682"/>
                </a:solidFill>
                <a:latin typeface="Twinkl" pitchFamily="2" charset="0"/>
              </a:rPr>
              <a:t>Who Is This?</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4" name="Picture 3">
            <a:extLst>
              <a:ext uri="{FF2B5EF4-FFF2-40B4-BE49-F238E27FC236}">
                <a16:creationId xmlns:a16="http://schemas.microsoft.com/office/drawing/2014/main" id="{5B9D7E7D-0290-4FBD-B23E-090263113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7213" y="1550900"/>
            <a:ext cx="3639697" cy="4304616"/>
          </a:xfrm>
          <a:prstGeom prst="rect">
            <a:avLst/>
          </a:prstGeom>
        </p:spPr>
      </p:pic>
      <p:sp>
        <p:nvSpPr>
          <p:cNvPr id="5" name="Title 20">
            <a:extLst>
              <a:ext uri="{FF2B5EF4-FFF2-40B4-BE49-F238E27FC236}">
                <a16:creationId xmlns:a16="http://schemas.microsoft.com/office/drawing/2014/main" id="{B89D397F-3DE6-41D1-AA27-011C841CF485}"/>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3438374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4011F3-76E3-4581-86D5-A1BBA2469DDA}"/>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B32AEDA8-1B46-4622-9382-8E3807CCBA71}"/>
              </a:ext>
            </a:extLst>
          </p:cNvPr>
          <p:cNvSpPr txBox="1"/>
          <p:nvPr/>
        </p:nvSpPr>
        <p:spPr>
          <a:xfrm>
            <a:off x="3524941" y="2352762"/>
            <a:ext cx="4863409" cy="1880103"/>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He is known mainly for his work on the theory of evolution. This is the idea that all different species have evolved from simple forms – including the theory that humans evolved from apes.</a:t>
            </a:r>
          </a:p>
        </p:txBody>
      </p:sp>
      <p:sp>
        <p:nvSpPr>
          <p:cNvPr id="8" name="TextBox 7">
            <a:extLst>
              <a:ext uri="{FF2B5EF4-FFF2-40B4-BE49-F238E27FC236}">
                <a16:creationId xmlns:a16="http://schemas.microsoft.com/office/drawing/2014/main" id="{9A8A195E-EED2-4664-98FC-494D08850E4B}"/>
              </a:ext>
            </a:extLst>
          </p:cNvPr>
          <p:cNvSpPr txBox="1"/>
          <p:nvPr/>
        </p:nvSpPr>
        <p:spPr>
          <a:xfrm>
            <a:off x="3307001" y="1470793"/>
            <a:ext cx="5081349" cy="772107"/>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Charles Darwin was a famous English naturalist, biologist and geologist. </a:t>
            </a:r>
          </a:p>
        </p:txBody>
      </p:sp>
      <p:sp>
        <p:nvSpPr>
          <p:cNvPr id="21" name="Title 20"/>
          <p:cNvSpPr>
            <a:spLocks noGrp="1"/>
          </p:cNvSpPr>
          <p:nvPr>
            <p:ph type="title"/>
          </p:nvPr>
        </p:nvSpPr>
        <p:spPr/>
        <p:txBody>
          <a:bodyPr/>
          <a:lstStyle/>
          <a:p>
            <a:r>
              <a:rPr lang="en-GB" sz="3600" dirty="0">
                <a:solidFill>
                  <a:schemeClr val="bg1"/>
                </a:solidFill>
                <a:latin typeface="+mn-lt"/>
              </a:rPr>
              <a:t>Charles Darwin (1809-1882)</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3" name="Picture 2">
            <a:extLst>
              <a:ext uri="{FF2B5EF4-FFF2-40B4-BE49-F238E27FC236}">
                <a16:creationId xmlns:a16="http://schemas.microsoft.com/office/drawing/2014/main" id="{19B7B4BF-BA0D-46BC-8526-34B96CBE8D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49" y="1398899"/>
            <a:ext cx="4242755" cy="5017843"/>
          </a:xfrm>
          <a:prstGeom prst="rect">
            <a:avLst/>
          </a:prstGeom>
        </p:spPr>
      </p:pic>
      <p:pic>
        <p:nvPicPr>
          <p:cNvPr id="4" name="Picture 3">
            <a:extLst>
              <a:ext uri="{FF2B5EF4-FFF2-40B4-BE49-F238E27FC236}">
                <a16:creationId xmlns:a16="http://schemas.microsoft.com/office/drawing/2014/main" id="{91702A6F-9C76-4B53-8272-0264BD547D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5651" y="3970296"/>
            <a:ext cx="3926882" cy="2256693"/>
          </a:xfrm>
          <a:prstGeom prst="rect">
            <a:avLst/>
          </a:prstGeom>
        </p:spPr>
      </p:pic>
    </p:spTree>
    <p:extLst>
      <p:ext uri="{BB962C8B-B14F-4D97-AF65-F5344CB8AC3E}">
        <p14:creationId xmlns:p14="http://schemas.microsoft.com/office/powerpoint/2010/main" val="35024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8C2BAA-4592-4C02-8983-6E10915D9B0F}"/>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A3682"/>
                </a:solidFill>
                <a:latin typeface="Twinkl" pitchFamily="2" charset="0"/>
              </a:rPr>
              <a:t>Who Is This?</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4" name="Picture 3">
            <a:extLst>
              <a:ext uri="{FF2B5EF4-FFF2-40B4-BE49-F238E27FC236}">
                <a16:creationId xmlns:a16="http://schemas.microsoft.com/office/drawing/2014/main" id="{08EDE27B-9A2C-4E78-9B31-1F0987BDB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0524" y="1523535"/>
            <a:ext cx="5043716" cy="4315203"/>
          </a:xfrm>
          <a:prstGeom prst="rect">
            <a:avLst/>
          </a:prstGeom>
        </p:spPr>
      </p:pic>
      <p:sp>
        <p:nvSpPr>
          <p:cNvPr id="5" name="Title 20">
            <a:extLst>
              <a:ext uri="{FF2B5EF4-FFF2-40B4-BE49-F238E27FC236}">
                <a16:creationId xmlns:a16="http://schemas.microsoft.com/office/drawing/2014/main" id="{DFAB7E7B-A19B-45E1-92CA-06869DF81E4C}"/>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288792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EA34D-0518-44A1-B601-AF23DDA9184D}"/>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A8A195E-EED2-4664-98FC-494D08850E4B}"/>
              </a:ext>
            </a:extLst>
          </p:cNvPr>
          <p:cNvSpPr txBox="1"/>
          <p:nvPr/>
        </p:nvSpPr>
        <p:spPr>
          <a:xfrm>
            <a:off x="3946607" y="1727333"/>
            <a:ext cx="4441743" cy="2434101"/>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Eva Crane was a scientist that studied bees, becoming a world expert on them. Between 1960 and 2000, Crane visited many countries to research different ways of caring for bees and the differences between species of bees. </a:t>
            </a:r>
          </a:p>
        </p:txBody>
      </p:sp>
      <p:sp>
        <p:nvSpPr>
          <p:cNvPr id="21" name="Title 20"/>
          <p:cNvSpPr>
            <a:spLocks noGrp="1"/>
          </p:cNvSpPr>
          <p:nvPr>
            <p:ph type="title"/>
          </p:nvPr>
        </p:nvSpPr>
        <p:spPr/>
        <p:txBody>
          <a:bodyPr/>
          <a:lstStyle/>
          <a:p>
            <a:r>
              <a:rPr lang="en-GB" sz="3600" dirty="0">
                <a:solidFill>
                  <a:schemeClr val="bg1"/>
                </a:solidFill>
                <a:latin typeface="+mn-lt"/>
              </a:rPr>
              <a:t>Eva Crane</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4" name="Picture 3">
            <a:extLst>
              <a:ext uri="{FF2B5EF4-FFF2-40B4-BE49-F238E27FC236}">
                <a16:creationId xmlns:a16="http://schemas.microsoft.com/office/drawing/2014/main" id="{67937BD5-869B-4962-80E1-C9A4ACD192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9030" y="3652748"/>
            <a:ext cx="4783210" cy="2726357"/>
          </a:xfrm>
          <a:prstGeom prst="rect">
            <a:avLst/>
          </a:prstGeom>
        </p:spPr>
      </p:pic>
      <p:pic>
        <p:nvPicPr>
          <p:cNvPr id="7" name="Picture 6">
            <a:extLst>
              <a:ext uri="{FF2B5EF4-FFF2-40B4-BE49-F238E27FC236}">
                <a16:creationId xmlns:a16="http://schemas.microsoft.com/office/drawing/2014/main" id="{15F6D8DD-B112-492A-8510-80DBA9CA1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750" y="1482677"/>
            <a:ext cx="5754120" cy="4922996"/>
          </a:xfrm>
          <a:prstGeom prst="rect">
            <a:avLst/>
          </a:prstGeom>
        </p:spPr>
      </p:pic>
    </p:spTree>
    <p:extLst>
      <p:ext uri="{BB962C8B-B14F-4D97-AF65-F5344CB8AC3E}">
        <p14:creationId xmlns:p14="http://schemas.microsoft.com/office/powerpoint/2010/main" val="6946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BA4B3E-EF3B-4A00-90AC-CCA27D04F77D}"/>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6132" y="1694576"/>
            <a:ext cx="4735566" cy="4142741"/>
          </a:xfrm>
          <a:prstGeom prst="rect">
            <a:avLst/>
          </a:prstGeom>
        </p:spPr>
      </p:pic>
      <p:sp>
        <p:nvSpPr>
          <p:cNvPr id="8" name="Title 20">
            <a:extLst>
              <a:ext uri="{FF2B5EF4-FFF2-40B4-BE49-F238E27FC236}">
                <a16:creationId xmlns:a16="http://schemas.microsoft.com/office/drawing/2014/main" id="{AD48DA27-E951-420A-828B-0848F3D240BA}"/>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dirty="0">
                <a:solidFill>
                  <a:schemeClr val="bg1"/>
                </a:solidFill>
                <a:latin typeface="+mn-lt"/>
              </a:rPr>
              <a:t>Who Is This?</a:t>
            </a:r>
          </a:p>
        </p:txBody>
      </p:sp>
    </p:spTree>
    <p:extLst>
      <p:ext uri="{BB962C8B-B14F-4D97-AF65-F5344CB8AC3E}">
        <p14:creationId xmlns:p14="http://schemas.microsoft.com/office/powerpoint/2010/main" val="69381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A70909-AAC1-4965-8DE4-EAE73752FA61}"/>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4A3682"/>
                </a:solidFill>
                <a:latin typeface="Twinkl" pitchFamily="2" charset="0"/>
              </a:rPr>
              <a:t>Who Is This?</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3" name="Picture 2">
            <a:extLst>
              <a:ext uri="{FF2B5EF4-FFF2-40B4-BE49-F238E27FC236}">
                <a16:creationId xmlns:a16="http://schemas.microsoft.com/office/drawing/2014/main" id="{395575A6-359E-4D66-B374-5B03FB7390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3" r="3371"/>
          <a:stretch/>
        </p:blipFill>
        <p:spPr>
          <a:xfrm>
            <a:off x="1771254" y="1726549"/>
            <a:ext cx="5434889" cy="4112188"/>
          </a:xfrm>
          <a:prstGeom prst="rect">
            <a:avLst/>
          </a:prstGeom>
        </p:spPr>
      </p:pic>
      <p:sp>
        <p:nvSpPr>
          <p:cNvPr id="5" name="Title 20">
            <a:extLst>
              <a:ext uri="{FF2B5EF4-FFF2-40B4-BE49-F238E27FC236}">
                <a16:creationId xmlns:a16="http://schemas.microsoft.com/office/drawing/2014/main" id="{CDEC9203-264C-441D-8F16-43A343C8906A}"/>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2647214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D91E32-96C4-428E-8DC5-A0F8B939E9D7}"/>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6E4102AE-D472-4D12-95E4-1B82C23A5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209717"/>
            <a:ext cx="3352043" cy="2073304"/>
          </a:xfrm>
          <a:prstGeom prst="rect">
            <a:avLst/>
          </a:prstGeom>
        </p:spPr>
      </p:pic>
      <p:sp>
        <p:nvSpPr>
          <p:cNvPr id="14" name="TextBox 13">
            <a:extLst>
              <a:ext uri="{FF2B5EF4-FFF2-40B4-BE49-F238E27FC236}">
                <a16:creationId xmlns:a16="http://schemas.microsoft.com/office/drawing/2014/main" id="{024029FC-29B2-4808-8F5C-D1260A2EBCAF}"/>
              </a:ext>
            </a:extLst>
          </p:cNvPr>
          <p:cNvSpPr txBox="1"/>
          <p:nvPr/>
        </p:nvSpPr>
        <p:spPr>
          <a:xfrm>
            <a:off x="755650" y="2967276"/>
            <a:ext cx="3461013" cy="2434101"/>
          </a:xfrm>
          <a:prstGeom prst="rect">
            <a:avLst/>
          </a:prstGeom>
          <a:solidFill>
            <a:srgbClr val="643C90"/>
          </a:solidFill>
          <a:ln>
            <a:solidFill>
              <a:srgbClr val="9D9CCD"/>
            </a:solidFill>
          </a:ln>
        </p:spPr>
        <p:txBody>
          <a:bodyPr wrap="square" lIns="108000" tIns="108000" rIns="648000" bIns="108000" rtlCol="0">
            <a:spAutoFit/>
          </a:bodyPr>
          <a:lstStyle/>
          <a:p>
            <a:r>
              <a:rPr lang="en-GB" dirty="0">
                <a:solidFill>
                  <a:schemeClr val="bg1"/>
                </a:solidFill>
              </a:rPr>
              <a:t>David Attenborough is a scientist who studies animals and their behaviour. He has been making natural history and wildlife documentaries for over sixty years. </a:t>
            </a:r>
          </a:p>
        </p:txBody>
      </p:sp>
      <p:sp>
        <p:nvSpPr>
          <p:cNvPr id="21" name="Title 20"/>
          <p:cNvSpPr>
            <a:spLocks noGrp="1"/>
          </p:cNvSpPr>
          <p:nvPr>
            <p:ph type="title"/>
          </p:nvPr>
        </p:nvSpPr>
        <p:spPr/>
        <p:txBody>
          <a:bodyPr/>
          <a:lstStyle/>
          <a:p>
            <a:r>
              <a:rPr lang="en-GB" sz="3600" dirty="0">
                <a:solidFill>
                  <a:schemeClr val="bg1"/>
                </a:solidFill>
                <a:latin typeface="+mn-lt"/>
              </a:rPr>
              <a:t>Sir David Attenborough</a:t>
            </a:r>
          </a:p>
        </p:txBody>
      </p:sp>
      <p:sp>
        <p:nvSpPr>
          <p:cNvPr id="25" name="Title 4">
            <a:hlinkClick r:id="rId3"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8" name="Picture 7">
            <a:extLst>
              <a:ext uri="{FF2B5EF4-FFF2-40B4-BE49-F238E27FC236}">
                <a16:creationId xmlns:a16="http://schemas.microsoft.com/office/drawing/2014/main" id="{0CE0DBBB-3FC0-45A4-83E6-CA1CE0770F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7634" y="1555982"/>
            <a:ext cx="6871206" cy="4860260"/>
          </a:xfrm>
          <a:prstGeom prst="rect">
            <a:avLst/>
          </a:prstGeom>
        </p:spPr>
      </p:pic>
    </p:spTree>
    <p:extLst>
      <p:ext uri="{BB962C8B-B14F-4D97-AF65-F5344CB8AC3E}">
        <p14:creationId xmlns:p14="http://schemas.microsoft.com/office/powerpoint/2010/main" val="12852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DDDB-5091-456A-9D79-607D3F5C9C45}"/>
              </a:ext>
            </a:extLst>
          </p:cNvPr>
          <p:cNvSpPr>
            <a:spLocks noGrp="1"/>
          </p:cNvSpPr>
          <p:nvPr>
            <p:ph type="title"/>
          </p:nvPr>
        </p:nvSpPr>
        <p:spPr>
          <a:xfrm>
            <a:off x="457198" y="478895"/>
            <a:ext cx="8494078" cy="842087"/>
          </a:xfrm>
        </p:spPr>
        <p:txBody>
          <a:bodyPr/>
          <a:lstStyle/>
          <a:p>
            <a:r>
              <a:rPr lang="en-US" dirty="0"/>
              <a:t>Engineers at Lockheed Martin</a:t>
            </a:r>
            <a:endParaRPr lang="en-GB" dirty="0"/>
          </a:p>
        </p:txBody>
      </p:sp>
      <p:sp>
        <p:nvSpPr>
          <p:cNvPr id="3" name="Content Placeholder 2">
            <a:extLst>
              <a:ext uri="{FF2B5EF4-FFF2-40B4-BE49-F238E27FC236}">
                <a16:creationId xmlns:a16="http://schemas.microsoft.com/office/drawing/2014/main" id="{4A310A53-E4BD-4A35-B846-4F46E377FA45}"/>
              </a:ext>
            </a:extLst>
          </p:cNvPr>
          <p:cNvSpPr>
            <a:spLocks noGrp="1"/>
          </p:cNvSpPr>
          <p:nvPr>
            <p:ph idx="1"/>
          </p:nvPr>
        </p:nvSpPr>
        <p:spPr/>
        <p:txBody>
          <a:bodyPr/>
          <a:lstStyle/>
          <a:p>
            <a:r>
              <a:rPr lang="en-US" dirty="0"/>
              <a:t>People of Lockheed Martin: Meet Jared</a:t>
            </a:r>
          </a:p>
          <a:p>
            <a:r>
              <a:rPr lang="en-US" b="1" dirty="0"/>
              <a:t>Name:</a:t>
            </a:r>
            <a:r>
              <a:rPr lang="en-US" dirty="0"/>
              <a:t> Jared</a:t>
            </a:r>
          </a:p>
          <a:p>
            <a:r>
              <a:rPr lang="en-US" b="1" dirty="0"/>
              <a:t>Years at Lockheed Martin: </a:t>
            </a:r>
            <a:r>
              <a:rPr lang="en-US" dirty="0"/>
              <a:t>6 years</a:t>
            </a:r>
          </a:p>
          <a:p>
            <a:r>
              <a:rPr lang="en-US" b="1" dirty="0"/>
              <a:t>What is your current position? </a:t>
            </a:r>
            <a:r>
              <a:rPr lang="en-US" dirty="0"/>
              <a:t>Systems Engineer</a:t>
            </a:r>
          </a:p>
          <a:p>
            <a:r>
              <a:rPr lang="en-US" b="1" dirty="0"/>
              <a:t>What are your day-to-day responsibilities? </a:t>
            </a:r>
            <a:r>
              <a:rPr lang="en-US" dirty="0"/>
              <a:t>System design &amp; architecting, guidance, navigation &amp; control design and development and system performance testing.</a:t>
            </a:r>
          </a:p>
          <a:p>
            <a:r>
              <a:rPr lang="en-US" b="1" dirty="0"/>
              <a:t>Can you tell us why you volunteer?</a:t>
            </a:r>
            <a:endParaRPr lang="en-US" dirty="0"/>
          </a:p>
          <a:p>
            <a:r>
              <a:rPr lang="en-US" dirty="0"/>
              <a:t>I found an organization called </a:t>
            </a:r>
            <a:r>
              <a:rPr lang="en-US" i="1" dirty="0"/>
              <a:t>Guys with Ties Philanthropy</a:t>
            </a:r>
            <a:r>
              <a:rPr lang="en-US" dirty="0"/>
              <a:t> which partners up with local charities and helps them raise money by throwing fun fundraisers. Over my three years with the organization, I have moved up the ranks and am now Vice President of the Board of Directors</a:t>
            </a:r>
          </a:p>
          <a:p>
            <a:endParaRPr lang="en-GB" dirty="0"/>
          </a:p>
        </p:txBody>
      </p:sp>
      <p:pic>
        <p:nvPicPr>
          <p:cNvPr id="1026" name="Picture 2" descr="People of Lockheed Martin: Meet Jared">
            <a:extLst>
              <a:ext uri="{FF2B5EF4-FFF2-40B4-BE49-F238E27FC236}">
                <a16:creationId xmlns:a16="http://schemas.microsoft.com/office/drawing/2014/main" id="{C0062923-EE8E-44E3-8A67-48360BFF2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81" y="1165049"/>
            <a:ext cx="3139295" cy="183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16CA-0C7B-460F-941F-669D3938B963}"/>
              </a:ext>
            </a:extLst>
          </p:cNvPr>
          <p:cNvSpPr>
            <a:spLocks noGrp="1"/>
          </p:cNvSpPr>
          <p:nvPr>
            <p:ph type="title"/>
          </p:nvPr>
        </p:nvSpPr>
        <p:spPr/>
        <p:txBody>
          <a:bodyPr/>
          <a:lstStyle/>
          <a:p>
            <a:r>
              <a:rPr lang="en-US" dirty="0"/>
              <a:t>Planners at Lockheed Martin</a:t>
            </a:r>
            <a:endParaRPr lang="en-GB" dirty="0"/>
          </a:p>
        </p:txBody>
      </p:sp>
      <p:sp>
        <p:nvSpPr>
          <p:cNvPr id="3" name="Content Placeholder 2">
            <a:extLst>
              <a:ext uri="{FF2B5EF4-FFF2-40B4-BE49-F238E27FC236}">
                <a16:creationId xmlns:a16="http://schemas.microsoft.com/office/drawing/2014/main" id="{1C90DF04-F88E-4A18-B8CA-56055E7D1235}"/>
              </a:ext>
            </a:extLst>
          </p:cNvPr>
          <p:cNvSpPr>
            <a:spLocks noGrp="1"/>
          </p:cNvSpPr>
          <p:nvPr>
            <p:ph idx="1"/>
          </p:nvPr>
        </p:nvSpPr>
        <p:spPr/>
        <p:txBody>
          <a:bodyPr/>
          <a:lstStyle/>
          <a:p>
            <a:r>
              <a:rPr lang="en-US" b="1" dirty="0"/>
              <a:t>Name:</a:t>
            </a:r>
            <a:r>
              <a:rPr lang="en-US" dirty="0"/>
              <a:t> Eva</a:t>
            </a:r>
          </a:p>
          <a:p>
            <a:r>
              <a:rPr lang="en-US" b="1" dirty="0"/>
              <a:t>Years at Lockheed Martin: </a:t>
            </a:r>
            <a:r>
              <a:rPr lang="en-US" dirty="0"/>
              <a:t>4 years</a:t>
            </a:r>
          </a:p>
          <a:p>
            <a:r>
              <a:rPr lang="en-US" b="1" dirty="0"/>
              <a:t>What is your current position? </a:t>
            </a:r>
            <a:r>
              <a:rPr lang="en-US" dirty="0"/>
              <a:t>Program Planner</a:t>
            </a:r>
          </a:p>
          <a:p>
            <a:r>
              <a:rPr lang="en-US" b="1" dirty="0"/>
              <a:t>What are your day-to-day responsibilities? </a:t>
            </a:r>
            <a:r>
              <a:rPr lang="en-US" dirty="0"/>
              <a:t>I collaborate with my engineering, production operations, subcontracts and business management teammates to develop and execute schedules that help the team achieve mission success!</a:t>
            </a:r>
          </a:p>
          <a:p>
            <a:br>
              <a:rPr lang="en-US" dirty="0"/>
            </a:br>
            <a:endParaRPr lang="en-GB" dirty="0"/>
          </a:p>
        </p:txBody>
      </p:sp>
      <p:pic>
        <p:nvPicPr>
          <p:cNvPr id="2050" name="Picture 2" descr="People of Lockheed Martin: Meet Eva">
            <a:extLst>
              <a:ext uri="{FF2B5EF4-FFF2-40B4-BE49-F238E27FC236}">
                <a16:creationId xmlns:a16="http://schemas.microsoft.com/office/drawing/2014/main" id="{E4EBF33C-9C70-4608-AC1E-4665EC51A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349" y="3702580"/>
            <a:ext cx="4572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91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A36D-0B9D-4EB8-9691-917CDBF32558}"/>
              </a:ext>
            </a:extLst>
          </p:cNvPr>
          <p:cNvSpPr>
            <a:spLocks noGrp="1"/>
          </p:cNvSpPr>
          <p:nvPr>
            <p:ph type="title"/>
          </p:nvPr>
        </p:nvSpPr>
        <p:spPr>
          <a:xfrm>
            <a:off x="461962" y="656960"/>
            <a:ext cx="8220075" cy="994306"/>
          </a:xfrm>
        </p:spPr>
        <p:txBody>
          <a:bodyPr/>
          <a:lstStyle/>
          <a:p>
            <a:r>
              <a:rPr lang="en-US" sz="2400" i="1" dirty="0"/>
              <a:t>These engineers has been pulled together to ramp up the supply of disposable respirators.</a:t>
            </a:r>
            <a:br>
              <a:rPr lang="en-US" dirty="0"/>
            </a:br>
            <a:endParaRPr lang="en-GB" dirty="0"/>
          </a:p>
        </p:txBody>
      </p:sp>
      <p:pic>
        <p:nvPicPr>
          <p:cNvPr id="4" name="Content Placeholder 3">
            <a:extLst>
              <a:ext uri="{FF2B5EF4-FFF2-40B4-BE49-F238E27FC236}">
                <a16:creationId xmlns:a16="http://schemas.microsoft.com/office/drawing/2014/main" id="{94436F86-20C6-426A-BEBB-C5FB93A3E079}"/>
              </a:ext>
            </a:extLst>
          </p:cNvPr>
          <p:cNvPicPr>
            <a:picLocks noGrp="1" noChangeAspect="1"/>
          </p:cNvPicPr>
          <p:nvPr>
            <p:ph idx="1"/>
          </p:nvPr>
        </p:nvPicPr>
        <p:blipFill>
          <a:blip r:embed="rId2"/>
          <a:stretch>
            <a:fillRect/>
          </a:stretch>
        </p:blipFill>
        <p:spPr>
          <a:xfrm>
            <a:off x="781050" y="1903412"/>
            <a:ext cx="7581900" cy="3800475"/>
          </a:xfrm>
          <a:prstGeom prst="rect">
            <a:avLst/>
          </a:prstGeom>
        </p:spPr>
      </p:pic>
    </p:spTree>
    <p:extLst>
      <p:ext uri="{BB962C8B-B14F-4D97-AF65-F5344CB8AC3E}">
        <p14:creationId xmlns:p14="http://schemas.microsoft.com/office/powerpoint/2010/main" val="76549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06AC-A7B3-4BA9-AC93-49EB0213D8DF}"/>
              </a:ext>
            </a:extLst>
          </p:cNvPr>
          <p:cNvSpPr>
            <a:spLocks noGrp="1"/>
          </p:cNvSpPr>
          <p:nvPr>
            <p:ph type="title"/>
          </p:nvPr>
        </p:nvSpPr>
        <p:spPr/>
        <p:txBody>
          <a:bodyPr/>
          <a:lstStyle/>
          <a:p>
            <a:r>
              <a:rPr lang="en-US" sz="2400" dirty="0"/>
              <a:t>These four scientists/ engineers talk about collaboration in their job.</a:t>
            </a:r>
            <a:endParaRPr lang="en-GB" sz="2400" dirty="0"/>
          </a:p>
        </p:txBody>
      </p:sp>
      <p:sp>
        <p:nvSpPr>
          <p:cNvPr id="3" name="Content Placeholder 2">
            <a:extLst>
              <a:ext uri="{FF2B5EF4-FFF2-40B4-BE49-F238E27FC236}">
                <a16:creationId xmlns:a16="http://schemas.microsoft.com/office/drawing/2014/main" id="{0BBCDE86-A13F-4E29-B489-721A682F6E97}"/>
              </a:ext>
            </a:extLst>
          </p:cNvPr>
          <p:cNvSpPr>
            <a:spLocks noGrp="1"/>
          </p:cNvSpPr>
          <p:nvPr>
            <p:ph idx="1"/>
          </p:nvPr>
        </p:nvSpPr>
        <p:spPr/>
        <p:txBody>
          <a:bodyPr/>
          <a:lstStyle/>
          <a:p>
            <a:r>
              <a:rPr lang="en-US" dirty="0">
                <a:hlinkClick r:id="rId2"/>
              </a:rPr>
              <a:t>Lets hear what they have to say. </a:t>
            </a:r>
            <a:endParaRPr lang="en-GB" dirty="0">
              <a:hlinkClick r:id="rId2"/>
            </a:endParaRPr>
          </a:p>
        </p:txBody>
      </p:sp>
      <p:pic>
        <p:nvPicPr>
          <p:cNvPr id="4" name="Picture 3">
            <a:extLst>
              <a:ext uri="{FF2B5EF4-FFF2-40B4-BE49-F238E27FC236}">
                <a16:creationId xmlns:a16="http://schemas.microsoft.com/office/drawing/2014/main" id="{FD210FF4-2DBF-4A5A-A89B-00E42D073E8D}"/>
              </a:ext>
            </a:extLst>
          </p:cNvPr>
          <p:cNvPicPr>
            <a:picLocks noChangeAspect="1"/>
          </p:cNvPicPr>
          <p:nvPr/>
        </p:nvPicPr>
        <p:blipFill>
          <a:blip r:embed="rId3"/>
          <a:stretch>
            <a:fillRect/>
          </a:stretch>
        </p:blipFill>
        <p:spPr>
          <a:xfrm>
            <a:off x="1895475" y="1943100"/>
            <a:ext cx="5353050" cy="2971800"/>
          </a:xfrm>
          <a:prstGeom prst="rect">
            <a:avLst/>
          </a:prstGeom>
        </p:spPr>
      </p:pic>
      <p:sp>
        <p:nvSpPr>
          <p:cNvPr id="5" name="Rectangle 4">
            <a:extLst>
              <a:ext uri="{FF2B5EF4-FFF2-40B4-BE49-F238E27FC236}">
                <a16:creationId xmlns:a16="http://schemas.microsoft.com/office/drawing/2014/main" id="{82B7590B-BB27-44E2-B24B-294BB5E847F8}"/>
              </a:ext>
            </a:extLst>
          </p:cNvPr>
          <p:cNvSpPr/>
          <p:nvPr/>
        </p:nvSpPr>
        <p:spPr>
          <a:xfrm>
            <a:off x="2281235" y="5180697"/>
            <a:ext cx="4572000" cy="646331"/>
          </a:xfrm>
          <a:prstGeom prst="rect">
            <a:avLst/>
          </a:prstGeom>
        </p:spPr>
        <p:txBody>
          <a:bodyPr>
            <a:spAutoFit/>
          </a:bodyPr>
          <a:lstStyle/>
          <a:p>
            <a:r>
              <a:rPr lang="en-GB" dirty="0"/>
              <a:t>https://www.britishscienceweek.org/smashing-stereotypes-technology-guardians/</a:t>
            </a:r>
          </a:p>
        </p:txBody>
      </p:sp>
    </p:spTree>
    <p:extLst>
      <p:ext uri="{BB962C8B-B14F-4D97-AF65-F5344CB8AC3E}">
        <p14:creationId xmlns:p14="http://schemas.microsoft.com/office/powerpoint/2010/main" val="578282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8C0C-0D63-4EC4-ABB5-2F2A95FC2A68}"/>
              </a:ext>
            </a:extLst>
          </p:cNvPr>
          <p:cNvSpPr>
            <a:spLocks noGrp="1"/>
          </p:cNvSpPr>
          <p:nvPr>
            <p:ph type="title"/>
          </p:nvPr>
        </p:nvSpPr>
        <p:spPr/>
        <p:txBody>
          <a:bodyPr/>
          <a:lstStyle/>
          <a:p>
            <a:r>
              <a:rPr lang="en-US" dirty="0"/>
              <a:t>Marine Biologists – coming to year 1</a:t>
            </a:r>
            <a:endParaRPr lang="en-GB" dirty="0"/>
          </a:p>
        </p:txBody>
      </p:sp>
      <p:pic>
        <p:nvPicPr>
          <p:cNvPr id="1026" name="Picture 2" descr="How to Become a Marine Biologist - Dr Abalone">
            <a:extLst>
              <a:ext uri="{FF2B5EF4-FFF2-40B4-BE49-F238E27FC236}">
                <a16:creationId xmlns:a16="http://schemas.microsoft.com/office/drawing/2014/main" id="{F26818D7-3B5B-44E3-9837-0C274F98E73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9081" y="1514475"/>
            <a:ext cx="6885838"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36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8B53-C550-4BD8-B4FE-ABE1C23994BC}"/>
              </a:ext>
            </a:extLst>
          </p:cNvPr>
          <p:cNvSpPr>
            <a:spLocks noGrp="1"/>
          </p:cNvSpPr>
          <p:nvPr>
            <p:ph type="title"/>
          </p:nvPr>
        </p:nvSpPr>
        <p:spPr/>
        <p:txBody>
          <a:bodyPr/>
          <a:lstStyle/>
          <a:p>
            <a:r>
              <a:rPr lang="en-US" dirty="0"/>
              <a:t>A vet has visited Robins and Kingfishers.</a:t>
            </a:r>
            <a:endParaRPr lang="en-GB" dirty="0"/>
          </a:p>
        </p:txBody>
      </p:sp>
      <p:pic>
        <p:nvPicPr>
          <p:cNvPr id="5" name="Content Placeholder 4">
            <a:extLst>
              <a:ext uri="{FF2B5EF4-FFF2-40B4-BE49-F238E27FC236}">
                <a16:creationId xmlns:a16="http://schemas.microsoft.com/office/drawing/2014/main" id="{D63B905E-56A3-49F7-B7B5-550E32EBE9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519767" y="1514475"/>
            <a:ext cx="6104466" cy="4578350"/>
          </a:xfrm>
        </p:spPr>
      </p:pic>
    </p:spTree>
    <p:extLst>
      <p:ext uri="{BB962C8B-B14F-4D97-AF65-F5344CB8AC3E}">
        <p14:creationId xmlns:p14="http://schemas.microsoft.com/office/powerpoint/2010/main" val="156742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BB17-F4A0-40E6-8DBC-ED7DDBAE2D73}"/>
              </a:ext>
            </a:extLst>
          </p:cNvPr>
          <p:cNvSpPr>
            <a:spLocks noGrp="1"/>
          </p:cNvSpPr>
          <p:nvPr>
            <p:ph type="title"/>
          </p:nvPr>
        </p:nvSpPr>
        <p:spPr/>
        <p:txBody>
          <a:bodyPr/>
          <a:lstStyle/>
          <a:p>
            <a:r>
              <a:rPr lang="en-US" dirty="0"/>
              <a:t>Red Bull Racing</a:t>
            </a:r>
            <a:endParaRPr lang="en-GB" dirty="0"/>
          </a:p>
        </p:txBody>
      </p:sp>
      <p:sp>
        <p:nvSpPr>
          <p:cNvPr id="3" name="Content Placeholder 2">
            <a:extLst>
              <a:ext uri="{FF2B5EF4-FFF2-40B4-BE49-F238E27FC236}">
                <a16:creationId xmlns:a16="http://schemas.microsoft.com/office/drawing/2014/main" id="{AE12E932-3C3C-474A-89D0-58BE48890A3D}"/>
              </a:ext>
            </a:extLst>
          </p:cNvPr>
          <p:cNvSpPr>
            <a:spLocks noGrp="1"/>
          </p:cNvSpPr>
          <p:nvPr>
            <p:ph idx="1"/>
          </p:nvPr>
        </p:nvSpPr>
        <p:spPr/>
        <p:txBody>
          <a:bodyPr/>
          <a:lstStyle/>
          <a:p>
            <a:r>
              <a:rPr lang="en-US" dirty="0"/>
              <a:t>Engineers constantly strive to improve parts of the car either mechanical or electrical. Plus much more.</a:t>
            </a:r>
          </a:p>
          <a:p>
            <a:endParaRPr lang="en-GB" dirty="0"/>
          </a:p>
        </p:txBody>
      </p:sp>
      <p:pic>
        <p:nvPicPr>
          <p:cNvPr id="5" name="Picture 4">
            <a:extLst>
              <a:ext uri="{FF2B5EF4-FFF2-40B4-BE49-F238E27FC236}">
                <a16:creationId xmlns:a16="http://schemas.microsoft.com/office/drawing/2014/main" id="{98B8F320-1A5F-425F-ACC2-A8DEEBD829D0}"/>
              </a:ext>
            </a:extLst>
          </p:cNvPr>
          <p:cNvPicPr>
            <a:picLocks noChangeAspect="1"/>
          </p:cNvPicPr>
          <p:nvPr/>
        </p:nvPicPr>
        <p:blipFill>
          <a:blip r:embed="rId2"/>
          <a:stretch>
            <a:fillRect/>
          </a:stretch>
        </p:blipFill>
        <p:spPr>
          <a:xfrm>
            <a:off x="609597" y="2364317"/>
            <a:ext cx="7915275" cy="3619500"/>
          </a:xfrm>
          <a:prstGeom prst="rect">
            <a:avLst/>
          </a:prstGeom>
        </p:spPr>
      </p:pic>
    </p:spTree>
    <p:extLst>
      <p:ext uri="{BB962C8B-B14F-4D97-AF65-F5344CB8AC3E}">
        <p14:creationId xmlns:p14="http://schemas.microsoft.com/office/powerpoint/2010/main" val="253785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25AE-331F-4CC0-A394-63BDB7EBFA61}"/>
              </a:ext>
            </a:extLst>
          </p:cNvPr>
          <p:cNvSpPr>
            <a:spLocks noGrp="1"/>
          </p:cNvSpPr>
          <p:nvPr>
            <p:ph type="title"/>
          </p:nvPr>
        </p:nvSpPr>
        <p:spPr/>
        <p:txBody>
          <a:bodyPr/>
          <a:lstStyle/>
          <a:p>
            <a:r>
              <a:rPr lang="en-US" dirty="0"/>
              <a:t>The possibilities for your future are endless.</a:t>
            </a:r>
            <a:endParaRPr lang="en-GB" dirty="0"/>
          </a:p>
        </p:txBody>
      </p:sp>
      <p:pic>
        <p:nvPicPr>
          <p:cNvPr id="5" name="Picture 4">
            <a:extLst>
              <a:ext uri="{FF2B5EF4-FFF2-40B4-BE49-F238E27FC236}">
                <a16:creationId xmlns:a16="http://schemas.microsoft.com/office/drawing/2014/main" id="{915B549A-D2E5-4B1F-A2BF-98211B81404B}"/>
              </a:ext>
            </a:extLst>
          </p:cNvPr>
          <p:cNvPicPr>
            <a:picLocks noChangeAspect="1"/>
          </p:cNvPicPr>
          <p:nvPr/>
        </p:nvPicPr>
        <p:blipFill>
          <a:blip r:embed="rId2"/>
          <a:stretch>
            <a:fillRect/>
          </a:stretch>
        </p:blipFill>
        <p:spPr>
          <a:xfrm>
            <a:off x="1493749" y="3632127"/>
            <a:ext cx="5206984" cy="2971872"/>
          </a:xfrm>
          <a:prstGeom prst="rect">
            <a:avLst/>
          </a:prstGeom>
        </p:spPr>
      </p:pic>
      <p:pic>
        <p:nvPicPr>
          <p:cNvPr id="9" name="Picture 2" descr="How to Become a Marine Biologist - Dr Abalone">
            <a:extLst>
              <a:ext uri="{FF2B5EF4-FFF2-40B4-BE49-F238E27FC236}">
                <a16:creationId xmlns:a16="http://schemas.microsoft.com/office/drawing/2014/main" id="{0FE7DDAD-99EF-4475-B70E-8A7CB84BAB6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8176" y="1717602"/>
            <a:ext cx="2879598"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a:extLst>
              <a:ext uri="{FF2B5EF4-FFF2-40B4-BE49-F238E27FC236}">
                <a16:creationId xmlns:a16="http://schemas.microsoft.com/office/drawing/2014/main" id="{7D195575-642F-4F13-B853-B8353E818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648500" y="1342952"/>
            <a:ext cx="3052233" cy="2289175"/>
          </a:xfrm>
          <a:prstGeom prst="roundRect">
            <a:avLst>
              <a:gd name="adj" fmla="val 2585"/>
            </a:avLst>
          </a:prstGeom>
          <a:noFill/>
          <a:ln w="25400">
            <a:noFill/>
          </a:ln>
        </p:spPr>
      </p:pic>
      <p:sp>
        <p:nvSpPr>
          <p:cNvPr id="11" name="TextBox 10">
            <a:extLst>
              <a:ext uri="{FF2B5EF4-FFF2-40B4-BE49-F238E27FC236}">
                <a16:creationId xmlns:a16="http://schemas.microsoft.com/office/drawing/2014/main" id="{AEA2BE0A-B0B5-49A6-A73F-A4FBE1515521}"/>
              </a:ext>
            </a:extLst>
          </p:cNvPr>
          <p:cNvSpPr txBox="1"/>
          <p:nvPr/>
        </p:nvSpPr>
        <p:spPr>
          <a:xfrm>
            <a:off x="6931378" y="1473201"/>
            <a:ext cx="1478844" cy="923330"/>
          </a:xfrm>
          <a:prstGeom prst="rect">
            <a:avLst/>
          </a:prstGeom>
          <a:noFill/>
        </p:spPr>
        <p:txBody>
          <a:bodyPr wrap="square" rtlCol="0">
            <a:spAutoFit/>
          </a:bodyPr>
          <a:lstStyle/>
          <a:p>
            <a:r>
              <a:rPr lang="en-US" dirty="0"/>
              <a:t>Don’t forget your science</a:t>
            </a:r>
          </a:p>
          <a:p>
            <a:r>
              <a:rPr lang="en-US" dirty="0"/>
              <a:t>selfies.</a:t>
            </a:r>
            <a:endParaRPr lang="en-GB" dirty="0"/>
          </a:p>
        </p:txBody>
      </p:sp>
    </p:spTree>
    <p:extLst>
      <p:ext uri="{BB962C8B-B14F-4D97-AF65-F5344CB8AC3E}">
        <p14:creationId xmlns:p14="http://schemas.microsoft.com/office/powerpoint/2010/main" val="17961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9E3E3D-47E1-4410-A15A-36CA338D1129}"/>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07258DD-D82C-4CCA-BB9F-E724CCBDA746}"/>
              </a:ext>
            </a:extLst>
          </p:cNvPr>
          <p:cNvSpPr txBox="1"/>
          <p:nvPr/>
        </p:nvSpPr>
        <p:spPr>
          <a:xfrm>
            <a:off x="755650" y="2052422"/>
            <a:ext cx="4962903" cy="1326105"/>
          </a:xfrm>
          <a:prstGeom prst="rect">
            <a:avLst/>
          </a:prstGeom>
          <a:solidFill>
            <a:srgbClr val="643C90"/>
          </a:solidFill>
          <a:ln>
            <a:solidFill>
              <a:srgbClr val="9D9CCD"/>
            </a:solidFill>
          </a:ln>
        </p:spPr>
        <p:txBody>
          <a:bodyPr wrap="square" lIns="108000" tIns="108000" rIns="648000" bIns="108000" rtlCol="0">
            <a:spAutoFit/>
          </a:bodyPr>
          <a:lstStyle/>
          <a:p>
            <a:r>
              <a:rPr lang="en-GB" dirty="0">
                <a:solidFill>
                  <a:schemeClr val="bg1"/>
                </a:solidFill>
              </a:rPr>
              <a:t>Alexander Fleming saved millions of lives by discovering the antibiotic, penicillin. </a:t>
            </a:r>
            <a:br>
              <a:rPr lang="en-GB" dirty="0">
                <a:solidFill>
                  <a:schemeClr val="bg1"/>
                </a:solidFill>
              </a:rPr>
            </a:br>
            <a:r>
              <a:rPr lang="en-GB" dirty="0">
                <a:solidFill>
                  <a:schemeClr val="bg1"/>
                </a:solidFill>
              </a:rPr>
              <a:t>He discovered it by observing mould keeping bacteria away.</a:t>
            </a:r>
          </a:p>
        </p:txBody>
      </p:sp>
      <p:sp>
        <p:nvSpPr>
          <p:cNvPr id="21" name="Title 20"/>
          <p:cNvSpPr>
            <a:spLocks noGrp="1"/>
          </p:cNvSpPr>
          <p:nvPr>
            <p:ph type="title"/>
          </p:nvPr>
        </p:nvSpPr>
        <p:spPr/>
        <p:txBody>
          <a:bodyPr/>
          <a:lstStyle/>
          <a:p>
            <a:r>
              <a:rPr lang="en-GB" sz="3600" dirty="0">
                <a:solidFill>
                  <a:schemeClr val="bg1"/>
                </a:solidFill>
                <a:latin typeface="+mn-lt"/>
              </a:rPr>
              <a:t>Alexander Fleming</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8" name="Picture 7">
            <a:extLst>
              <a:ext uri="{FF2B5EF4-FFF2-40B4-BE49-F238E27FC236}">
                <a16:creationId xmlns:a16="http://schemas.microsoft.com/office/drawing/2014/main" id="{06EF9CD4-A570-4282-ABE1-91798D50E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9640" y="1502463"/>
            <a:ext cx="5614265" cy="4911439"/>
          </a:xfrm>
          <a:prstGeom prst="rect">
            <a:avLst/>
          </a:prstGeom>
        </p:spPr>
      </p:pic>
      <p:pic>
        <p:nvPicPr>
          <p:cNvPr id="10" name="Picture 9">
            <a:extLst>
              <a:ext uri="{FF2B5EF4-FFF2-40B4-BE49-F238E27FC236}">
                <a16:creationId xmlns:a16="http://schemas.microsoft.com/office/drawing/2014/main" id="{4725148C-4CD4-4E0F-912B-B4E489F615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3165" y="3561990"/>
            <a:ext cx="2713073" cy="2676494"/>
          </a:xfrm>
          <a:prstGeom prst="rect">
            <a:avLst/>
          </a:prstGeom>
        </p:spPr>
      </p:pic>
    </p:spTree>
    <p:extLst>
      <p:ext uri="{BB962C8B-B14F-4D97-AF65-F5344CB8AC3E}">
        <p14:creationId xmlns:p14="http://schemas.microsoft.com/office/powerpoint/2010/main" val="41409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6F4FD4-442E-48B1-8EB4-3E2EB57AF905}"/>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8978" y="1481218"/>
            <a:ext cx="4073782" cy="4357519"/>
          </a:xfrm>
          <a:prstGeom prst="rect">
            <a:avLst/>
          </a:prstGeom>
        </p:spPr>
      </p:pic>
      <p:sp>
        <p:nvSpPr>
          <p:cNvPr id="8" name="Title 20">
            <a:extLst>
              <a:ext uri="{FF2B5EF4-FFF2-40B4-BE49-F238E27FC236}">
                <a16:creationId xmlns:a16="http://schemas.microsoft.com/office/drawing/2014/main" id="{0023ACFB-16EC-4FF1-8FCB-D7D80D7C00B0}"/>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327192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5EAEFA-F51A-4FD9-9B2F-2EE16A7A6B10}"/>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F86D583-0AD6-4AD2-B66E-D595D714814B}"/>
              </a:ext>
            </a:extLst>
          </p:cNvPr>
          <p:cNvSpPr txBox="1"/>
          <p:nvPr/>
        </p:nvSpPr>
        <p:spPr>
          <a:xfrm>
            <a:off x="3264361" y="1595073"/>
            <a:ext cx="5139447" cy="1049106"/>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Marie M. Daly’s research helped us to understand how the human               body works. </a:t>
            </a:r>
          </a:p>
        </p:txBody>
      </p:sp>
      <p:sp>
        <p:nvSpPr>
          <p:cNvPr id="10" name="TextBox 9">
            <a:extLst>
              <a:ext uri="{FF2B5EF4-FFF2-40B4-BE49-F238E27FC236}">
                <a16:creationId xmlns:a16="http://schemas.microsoft.com/office/drawing/2014/main" id="{A339FCC3-57F2-4812-A07E-53AB044C869C}"/>
              </a:ext>
            </a:extLst>
          </p:cNvPr>
          <p:cNvSpPr txBox="1"/>
          <p:nvPr/>
        </p:nvSpPr>
        <p:spPr>
          <a:xfrm>
            <a:off x="3264361" y="2766051"/>
            <a:ext cx="5139447" cy="2434101"/>
          </a:xfrm>
          <a:prstGeom prst="rect">
            <a:avLst/>
          </a:prstGeom>
          <a:solidFill>
            <a:srgbClr val="643C90"/>
          </a:solidFill>
          <a:ln>
            <a:solidFill>
              <a:srgbClr val="9D9CCD"/>
            </a:solidFill>
          </a:ln>
        </p:spPr>
        <p:txBody>
          <a:bodyPr wrap="square" lIns="1044000" tIns="108000" rIns="108000" bIns="108000" rtlCol="0">
            <a:spAutoFit/>
          </a:bodyPr>
          <a:lstStyle/>
          <a:p>
            <a:r>
              <a:rPr lang="en-GB" dirty="0">
                <a:solidFill>
                  <a:schemeClr val="bg1"/>
                </a:solidFill>
              </a:rPr>
              <a:t>She examined how proteins are made in the body as well as discovering the relationship between high cholesterol and clogged arteries. </a:t>
            </a:r>
            <a:br>
              <a:rPr lang="en-GB" dirty="0">
                <a:solidFill>
                  <a:schemeClr val="bg1"/>
                </a:solidFill>
              </a:rPr>
            </a:br>
            <a:r>
              <a:rPr lang="en-GB" dirty="0">
                <a:solidFill>
                  <a:schemeClr val="bg1"/>
                </a:solidFill>
              </a:rPr>
              <a:t>This led to new understanding </a:t>
            </a:r>
            <a:br>
              <a:rPr lang="en-GB" dirty="0">
                <a:solidFill>
                  <a:schemeClr val="bg1"/>
                </a:solidFill>
              </a:rPr>
            </a:br>
            <a:r>
              <a:rPr lang="en-GB" dirty="0">
                <a:solidFill>
                  <a:schemeClr val="bg1"/>
                </a:solidFill>
              </a:rPr>
              <a:t>of how food and diet affect </a:t>
            </a:r>
            <a:br>
              <a:rPr lang="en-GB" dirty="0">
                <a:solidFill>
                  <a:schemeClr val="bg1"/>
                </a:solidFill>
              </a:rPr>
            </a:br>
            <a:r>
              <a:rPr lang="en-GB" dirty="0">
                <a:solidFill>
                  <a:schemeClr val="bg1"/>
                </a:solidFill>
              </a:rPr>
              <a:t>the circulatory system </a:t>
            </a:r>
          </a:p>
          <a:p>
            <a:r>
              <a:rPr lang="en-GB" dirty="0">
                <a:solidFill>
                  <a:schemeClr val="bg1"/>
                </a:solidFill>
              </a:rPr>
              <a:t>and the heart.</a:t>
            </a:r>
          </a:p>
        </p:txBody>
      </p:sp>
      <p:sp>
        <p:nvSpPr>
          <p:cNvPr id="21" name="Title 20"/>
          <p:cNvSpPr>
            <a:spLocks noGrp="1"/>
          </p:cNvSpPr>
          <p:nvPr>
            <p:ph type="title"/>
          </p:nvPr>
        </p:nvSpPr>
        <p:spPr/>
        <p:txBody>
          <a:bodyPr/>
          <a:lstStyle/>
          <a:p>
            <a:r>
              <a:rPr lang="en-GB" sz="3600" dirty="0">
                <a:solidFill>
                  <a:schemeClr val="bg1"/>
                </a:solidFill>
                <a:latin typeface="Twinkl" pitchFamily="2" charset="0"/>
              </a:rPr>
              <a:t>Marie M. Daly</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9" name="Picture 8">
            <a:extLst>
              <a:ext uri="{FF2B5EF4-FFF2-40B4-BE49-F238E27FC236}">
                <a16:creationId xmlns:a16="http://schemas.microsoft.com/office/drawing/2014/main" id="{0A1E6EEB-5934-4924-94DC-3A5D3A95F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431" y="1395523"/>
            <a:ext cx="4690574" cy="5017270"/>
          </a:xfrm>
          <a:prstGeom prst="rect">
            <a:avLst/>
          </a:prstGeom>
        </p:spPr>
      </p:pic>
      <p:pic>
        <p:nvPicPr>
          <p:cNvPr id="3" name="Picture 2">
            <a:extLst>
              <a:ext uri="{FF2B5EF4-FFF2-40B4-BE49-F238E27FC236}">
                <a16:creationId xmlns:a16="http://schemas.microsoft.com/office/drawing/2014/main" id="{9E6BFFF5-24E6-4672-B0D6-47DB607338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554" y="3832898"/>
            <a:ext cx="1566696" cy="2609297"/>
          </a:xfrm>
          <a:prstGeom prst="rect">
            <a:avLst/>
          </a:prstGeom>
        </p:spPr>
      </p:pic>
    </p:spTree>
    <p:extLst>
      <p:ext uri="{BB962C8B-B14F-4D97-AF65-F5344CB8AC3E}">
        <p14:creationId xmlns:p14="http://schemas.microsoft.com/office/powerpoint/2010/main" val="169738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F9A42-9AEE-4E98-91E2-660C489681BA}"/>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5454" y="1424674"/>
            <a:ext cx="4996921" cy="4421951"/>
          </a:xfrm>
          <a:prstGeom prst="rect">
            <a:avLst/>
          </a:prstGeom>
        </p:spPr>
      </p:pic>
      <p:sp>
        <p:nvSpPr>
          <p:cNvPr id="8" name="Title 20">
            <a:extLst>
              <a:ext uri="{FF2B5EF4-FFF2-40B4-BE49-F238E27FC236}">
                <a16:creationId xmlns:a16="http://schemas.microsoft.com/office/drawing/2014/main" id="{BFB5E885-44D5-47CD-B288-1C07039D9D43}"/>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3764796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E1159-F550-428B-AE01-BDB6EC0BC5CB}"/>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F22A7B0-ACF4-49F4-985C-803DA0FD24E5}"/>
              </a:ext>
            </a:extLst>
          </p:cNvPr>
          <p:cNvSpPr txBox="1"/>
          <p:nvPr/>
        </p:nvSpPr>
        <p:spPr>
          <a:xfrm>
            <a:off x="965254" y="2023160"/>
            <a:ext cx="4424894" cy="1326105"/>
          </a:xfrm>
          <a:prstGeom prst="rect">
            <a:avLst/>
          </a:prstGeom>
          <a:solidFill>
            <a:srgbClr val="643C90"/>
          </a:solidFill>
          <a:ln>
            <a:solidFill>
              <a:srgbClr val="9D9CCD"/>
            </a:solidFill>
          </a:ln>
        </p:spPr>
        <p:txBody>
          <a:bodyPr wrap="square" lIns="108000" tIns="108000" rIns="648000" bIns="108000" rtlCol="0">
            <a:spAutoFit/>
          </a:bodyPr>
          <a:lstStyle/>
          <a:p>
            <a:r>
              <a:rPr lang="en-GB" dirty="0">
                <a:solidFill>
                  <a:schemeClr val="bg1"/>
                </a:solidFill>
              </a:rPr>
              <a:t>George Washington Carver was an American scientist and teacher who is famous for many agricultural discoveries and inventions. </a:t>
            </a:r>
          </a:p>
        </p:txBody>
      </p:sp>
      <p:sp>
        <p:nvSpPr>
          <p:cNvPr id="10" name="TextBox 9">
            <a:extLst>
              <a:ext uri="{FF2B5EF4-FFF2-40B4-BE49-F238E27FC236}">
                <a16:creationId xmlns:a16="http://schemas.microsoft.com/office/drawing/2014/main" id="{2AC845FD-7390-4E6B-A211-817F265DA365}"/>
              </a:ext>
            </a:extLst>
          </p:cNvPr>
          <p:cNvSpPr txBox="1"/>
          <p:nvPr/>
        </p:nvSpPr>
        <p:spPr>
          <a:xfrm>
            <a:off x="965254" y="3508736"/>
            <a:ext cx="4540398" cy="1326105"/>
          </a:xfrm>
          <a:prstGeom prst="rect">
            <a:avLst/>
          </a:prstGeom>
          <a:solidFill>
            <a:srgbClr val="643C90"/>
          </a:solidFill>
          <a:ln>
            <a:solidFill>
              <a:srgbClr val="9D9CCD"/>
            </a:solidFill>
          </a:ln>
        </p:spPr>
        <p:txBody>
          <a:bodyPr wrap="square" lIns="108000" tIns="108000" rIns="648000" bIns="108000" rtlCol="0">
            <a:spAutoFit/>
          </a:bodyPr>
          <a:lstStyle/>
          <a:p>
            <a:r>
              <a:rPr lang="en-GB" dirty="0">
                <a:solidFill>
                  <a:schemeClr val="bg1"/>
                </a:solidFill>
              </a:rPr>
              <a:t>Born into slavery, Carver went on to become a brilliant botanist and later devised more than 300 ways in which to use the peanut.</a:t>
            </a:r>
          </a:p>
        </p:txBody>
      </p:sp>
      <p:sp>
        <p:nvSpPr>
          <p:cNvPr id="21" name="Title 20"/>
          <p:cNvSpPr>
            <a:spLocks noGrp="1"/>
          </p:cNvSpPr>
          <p:nvPr>
            <p:ph type="title"/>
          </p:nvPr>
        </p:nvSpPr>
        <p:spPr/>
        <p:txBody>
          <a:bodyPr/>
          <a:lstStyle/>
          <a:p>
            <a:r>
              <a:rPr lang="en-GB" sz="3600" dirty="0">
                <a:solidFill>
                  <a:schemeClr val="bg1"/>
                </a:solidFill>
                <a:latin typeface="Twinkl" pitchFamily="2" charset="0"/>
              </a:rPr>
              <a:t>George Washington Carver</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7" name="Picture 6">
            <a:extLst>
              <a:ext uri="{FF2B5EF4-FFF2-40B4-BE49-F238E27FC236}">
                <a16:creationId xmlns:a16="http://schemas.microsoft.com/office/drawing/2014/main" id="{A38F1C7D-E0BF-417B-B22E-A1B1DBCD7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3072" y="1494535"/>
            <a:ext cx="5555278" cy="4916060"/>
          </a:xfrm>
          <a:prstGeom prst="rect">
            <a:avLst/>
          </a:prstGeom>
        </p:spPr>
      </p:pic>
      <p:pic>
        <p:nvPicPr>
          <p:cNvPr id="8" name="Picture 7">
            <a:extLst>
              <a:ext uri="{FF2B5EF4-FFF2-40B4-BE49-F238E27FC236}">
                <a16:creationId xmlns:a16="http://schemas.microsoft.com/office/drawing/2014/main" id="{ABD1672E-0075-407A-9C08-99A1E18CF7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193" y="4648895"/>
            <a:ext cx="1987696" cy="1566626"/>
          </a:xfrm>
          <a:prstGeom prst="rect">
            <a:avLst/>
          </a:prstGeom>
        </p:spPr>
      </p:pic>
    </p:spTree>
    <p:extLst>
      <p:ext uri="{BB962C8B-B14F-4D97-AF65-F5344CB8AC3E}">
        <p14:creationId xmlns:p14="http://schemas.microsoft.com/office/powerpoint/2010/main" val="246255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B4C1E5-F195-406D-AFE1-47CD88F6F6E9}"/>
              </a:ext>
            </a:extLst>
          </p:cNvPr>
          <p:cNvSpPr/>
          <p:nvPr/>
        </p:nvSpPr>
        <p:spPr>
          <a:xfrm>
            <a:off x="1744910" y="2055303"/>
            <a:ext cx="5478011" cy="3808602"/>
          </a:xfrm>
          <a:prstGeom prst="rect">
            <a:avLst/>
          </a:prstGeom>
          <a:solidFill>
            <a:srgbClr val="9D9CCD"/>
          </a:solidFill>
          <a:ln w="3810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5604" y="1772119"/>
            <a:ext cx="4736622" cy="4083398"/>
          </a:xfrm>
          <a:prstGeom prst="rect">
            <a:avLst/>
          </a:prstGeom>
        </p:spPr>
      </p:pic>
      <p:sp>
        <p:nvSpPr>
          <p:cNvPr id="7" name="Title 20">
            <a:extLst>
              <a:ext uri="{FF2B5EF4-FFF2-40B4-BE49-F238E27FC236}">
                <a16:creationId xmlns:a16="http://schemas.microsoft.com/office/drawing/2014/main" id="{CCCC894A-3B3F-4C54-BBDA-8D2B85870491}"/>
              </a:ext>
            </a:extLst>
          </p:cNvPr>
          <p:cNvSpPr txBox="1">
            <a:spLocks/>
          </p:cNvSpPr>
          <p:nvPr/>
        </p:nvSpPr>
        <p:spPr>
          <a:xfrm>
            <a:off x="436228" y="655637"/>
            <a:ext cx="8263155" cy="670397"/>
          </a:xfrm>
          <a:prstGeom prst="roundRect">
            <a:avLst>
              <a:gd name="adj" fmla="val 0"/>
            </a:avLst>
          </a:prstGeom>
          <a:solidFill>
            <a:srgbClr val="643C90"/>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r>
              <a:rPr lang="en-GB" sz="3600">
                <a:solidFill>
                  <a:schemeClr val="bg1"/>
                </a:solidFill>
                <a:latin typeface="+mn-lt"/>
              </a:rPr>
              <a:t>Who Is This?</a:t>
            </a:r>
            <a:endParaRPr lang="en-GB" sz="3600" dirty="0">
              <a:solidFill>
                <a:schemeClr val="bg1"/>
              </a:solidFill>
              <a:latin typeface="+mn-lt"/>
            </a:endParaRPr>
          </a:p>
        </p:txBody>
      </p:sp>
    </p:spTree>
    <p:extLst>
      <p:ext uri="{BB962C8B-B14F-4D97-AF65-F5344CB8AC3E}">
        <p14:creationId xmlns:p14="http://schemas.microsoft.com/office/powerpoint/2010/main" val="4098689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C31EB0-F236-43DE-A9A0-94640D5645F3}"/>
              </a:ext>
            </a:extLst>
          </p:cNvPr>
          <p:cNvSpPr/>
          <p:nvPr/>
        </p:nvSpPr>
        <p:spPr>
          <a:xfrm>
            <a:off x="457198" y="619516"/>
            <a:ext cx="8271544" cy="713064"/>
          </a:xfrm>
          <a:prstGeom prst="rect">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5D0B7F5-2E23-4DA0-87C7-A1C8A66CC151}"/>
              </a:ext>
            </a:extLst>
          </p:cNvPr>
          <p:cNvSpPr txBox="1"/>
          <p:nvPr/>
        </p:nvSpPr>
        <p:spPr>
          <a:xfrm>
            <a:off x="965254" y="1747654"/>
            <a:ext cx="5074599" cy="1603104"/>
          </a:xfrm>
          <a:prstGeom prst="rect">
            <a:avLst/>
          </a:prstGeom>
          <a:solidFill>
            <a:srgbClr val="643C90"/>
          </a:solidFill>
          <a:ln>
            <a:solidFill>
              <a:srgbClr val="9D9CCD"/>
            </a:solidFill>
          </a:ln>
        </p:spPr>
        <p:txBody>
          <a:bodyPr wrap="square" lIns="108000" tIns="108000" rIns="648000" bIns="108000" rtlCol="0">
            <a:spAutoFit/>
          </a:bodyPr>
          <a:lstStyle/>
          <a:p>
            <a:r>
              <a:rPr lang="en-GB" dirty="0">
                <a:solidFill>
                  <a:schemeClr val="bg1"/>
                </a:solidFill>
              </a:rPr>
              <a:t>Albert Einstein completely changed </a:t>
            </a:r>
            <a:br>
              <a:rPr lang="en-GB" dirty="0">
                <a:solidFill>
                  <a:schemeClr val="bg1"/>
                </a:solidFill>
              </a:rPr>
            </a:br>
            <a:r>
              <a:rPr lang="en-GB" dirty="0">
                <a:solidFill>
                  <a:schemeClr val="bg1"/>
                </a:solidFill>
              </a:rPr>
              <a:t>the way we understand many </a:t>
            </a:r>
            <a:br>
              <a:rPr lang="en-GB" dirty="0">
                <a:solidFill>
                  <a:schemeClr val="bg1"/>
                </a:solidFill>
              </a:rPr>
            </a:br>
            <a:r>
              <a:rPr lang="en-GB" dirty="0">
                <a:solidFill>
                  <a:schemeClr val="bg1"/>
                </a:solidFill>
              </a:rPr>
              <a:t>things, including rewriting the </a:t>
            </a:r>
            <a:br>
              <a:rPr lang="en-GB" dirty="0">
                <a:solidFill>
                  <a:schemeClr val="bg1"/>
                </a:solidFill>
              </a:rPr>
            </a:br>
            <a:r>
              <a:rPr lang="en-GB" dirty="0">
                <a:solidFill>
                  <a:schemeClr val="bg1"/>
                </a:solidFill>
              </a:rPr>
              <a:t>law of gravity and discovering </a:t>
            </a:r>
            <a:br>
              <a:rPr lang="en-GB" dirty="0">
                <a:solidFill>
                  <a:schemeClr val="bg1"/>
                </a:solidFill>
              </a:rPr>
            </a:br>
            <a:r>
              <a:rPr lang="en-GB" dirty="0">
                <a:solidFill>
                  <a:schemeClr val="bg1"/>
                </a:solidFill>
              </a:rPr>
              <a:t>the famous equation:</a:t>
            </a:r>
          </a:p>
        </p:txBody>
      </p:sp>
      <p:sp>
        <p:nvSpPr>
          <p:cNvPr id="12" name="TextBox 11">
            <a:extLst>
              <a:ext uri="{FF2B5EF4-FFF2-40B4-BE49-F238E27FC236}">
                <a16:creationId xmlns:a16="http://schemas.microsoft.com/office/drawing/2014/main" id="{CF9F1FDA-72D3-4368-9871-8765F2A798A1}"/>
              </a:ext>
            </a:extLst>
          </p:cNvPr>
          <p:cNvSpPr txBox="1"/>
          <p:nvPr/>
        </p:nvSpPr>
        <p:spPr>
          <a:xfrm>
            <a:off x="965254" y="3534411"/>
            <a:ext cx="4540398" cy="833663"/>
          </a:xfrm>
          <a:prstGeom prst="rect">
            <a:avLst/>
          </a:prstGeom>
          <a:solidFill>
            <a:srgbClr val="643C90"/>
          </a:solidFill>
          <a:ln>
            <a:solidFill>
              <a:srgbClr val="9D9CCD"/>
            </a:solidFill>
          </a:ln>
        </p:spPr>
        <p:txBody>
          <a:bodyPr wrap="square" lIns="108000" tIns="108000" rIns="648000" bIns="108000" rtlCol="0">
            <a:spAutoFit/>
          </a:bodyPr>
          <a:lstStyle/>
          <a:p>
            <a:r>
              <a:rPr lang="en-GB" sz="4000" dirty="0">
                <a:solidFill>
                  <a:schemeClr val="bg1"/>
                </a:solidFill>
              </a:rPr>
              <a:t>E=mc²</a:t>
            </a:r>
          </a:p>
        </p:txBody>
      </p:sp>
      <p:sp>
        <p:nvSpPr>
          <p:cNvPr id="21" name="Title 20"/>
          <p:cNvSpPr>
            <a:spLocks noGrp="1"/>
          </p:cNvSpPr>
          <p:nvPr>
            <p:ph type="title"/>
          </p:nvPr>
        </p:nvSpPr>
        <p:spPr/>
        <p:txBody>
          <a:bodyPr/>
          <a:lstStyle/>
          <a:p>
            <a:r>
              <a:rPr lang="en-GB" sz="3600" dirty="0">
                <a:solidFill>
                  <a:schemeClr val="bg1"/>
                </a:solidFill>
                <a:latin typeface="Twinkl" pitchFamily="2" charset="0"/>
              </a:rPr>
              <a:t>Albert Einstein </a:t>
            </a:r>
            <a:r>
              <a:rPr lang="en-GB" sz="1800" dirty="0">
                <a:solidFill>
                  <a:schemeClr val="bg1"/>
                </a:solidFill>
                <a:latin typeface="Twinkl" pitchFamily="2" charset="0"/>
              </a:rPr>
              <a:t>(died 1955)</a:t>
            </a:r>
          </a:p>
        </p:txBody>
      </p:sp>
      <p:sp>
        <p:nvSpPr>
          <p:cNvPr id="25" name="Title 4">
            <a:hlinkClick r:id="rId2" action="ppaction://hlinksldjump"/>
          </p:cNvPr>
          <p:cNvSpPr txBox="1">
            <a:spLocks/>
          </p:cNvSpPr>
          <p:nvPr/>
        </p:nvSpPr>
        <p:spPr>
          <a:xfrm>
            <a:off x="1972296" y="1805707"/>
            <a:ext cx="1113183" cy="1094111"/>
          </a:xfrm>
          <a:prstGeom prst="roundRect">
            <a:avLst>
              <a:gd name="adj" fmla="val 0"/>
            </a:avLst>
          </a:prstGeom>
        </p:spPr>
        <p:txBody>
          <a:bodyPr lIns="252000" tIns="108000" rIns="252000" bIns="0" anchor="t">
            <a:noAutofit/>
          </a:bodyPr>
          <a:lstStyle>
            <a:lvl1pPr algn="ctr" rtl="0" eaLnBrk="0" fontAlgn="base" hangingPunct="0">
              <a:lnSpc>
                <a:spcPct val="90000"/>
              </a:lnSpc>
              <a:spcBef>
                <a:spcPct val="0"/>
              </a:spcBef>
              <a:spcAft>
                <a:spcPct val="0"/>
              </a:spcAft>
              <a:defRPr sz="4000" b="0" kern="1200">
                <a:solidFill>
                  <a:srgbClr val="6F8183"/>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2pPr>
            <a:lvl3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3pPr>
            <a:lvl4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4pPr>
            <a:lvl5pPr algn="l" rtl="0" eaLnBrk="0" fontAlgn="base" hangingPunct="0">
              <a:lnSpc>
                <a:spcPct val="90000"/>
              </a:lnSpc>
              <a:spcBef>
                <a:spcPct val="0"/>
              </a:spcBef>
              <a:spcAft>
                <a:spcPct val="0"/>
              </a:spcAft>
              <a:defRPr sz="4000" b="1">
                <a:solidFill>
                  <a:srgbClr val="6F8183"/>
                </a:solidFill>
                <a:latin typeface="Clear Sans" panose="020B0503030202020304" pitchFamily="34" charset="0"/>
              </a:defRPr>
            </a:lvl5pPr>
            <a:lvl6pPr marL="457200" algn="l" rtl="0" fontAlgn="base">
              <a:lnSpc>
                <a:spcPct val="90000"/>
              </a:lnSpc>
              <a:spcBef>
                <a:spcPct val="0"/>
              </a:spcBef>
              <a:spcAft>
                <a:spcPct val="0"/>
              </a:spcAft>
              <a:defRPr sz="4000" b="1">
                <a:solidFill>
                  <a:srgbClr val="6F8183"/>
                </a:solidFill>
                <a:latin typeface="Clear Sans" panose="020B0503030202020304" pitchFamily="34" charset="0"/>
              </a:defRPr>
            </a:lvl6pPr>
            <a:lvl7pPr marL="914400" algn="l" rtl="0" fontAlgn="base">
              <a:lnSpc>
                <a:spcPct val="90000"/>
              </a:lnSpc>
              <a:spcBef>
                <a:spcPct val="0"/>
              </a:spcBef>
              <a:spcAft>
                <a:spcPct val="0"/>
              </a:spcAft>
              <a:defRPr sz="4000" b="1">
                <a:solidFill>
                  <a:srgbClr val="6F8183"/>
                </a:solidFill>
                <a:latin typeface="Clear Sans" panose="020B0503030202020304" pitchFamily="34" charset="0"/>
              </a:defRPr>
            </a:lvl7pPr>
            <a:lvl8pPr marL="1371600" algn="l" rtl="0" fontAlgn="base">
              <a:lnSpc>
                <a:spcPct val="90000"/>
              </a:lnSpc>
              <a:spcBef>
                <a:spcPct val="0"/>
              </a:spcBef>
              <a:spcAft>
                <a:spcPct val="0"/>
              </a:spcAft>
              <a:defRPr sz="4000" b="1">
                <a:solidFill>
                  <a:srgbClr val="6F8183"/>
                </a:solidFill>
                <a:latin typeface="Clear Sans" panose="020B0503030202020304" pitchFamily="34" charset="0"/>
              </a:defRPr>
            </a:lvl8pPr>
            <a:lvl9pPr marL="1828800" algn="l" rtl="0" fontAlgn="base">
              <a:lnSpc>
                <a:spcPct val="90000"/>
              </a:lnSpc>
              <a:spcBef>
                <a:spcPct val="0"/>
              </a:spcBef>
              <a:spcAft>
                <a:spcPct val="0"/>
              </a:spcAft>
              <a:defRPr sz="4000" b="1">
                <a:solidFill>
                  <a:srgbClr val="6F8183"/>
                </a:solidFill>
                <a:latin typeface="Clear Sans" panose="020B0503030202020304" pitchFamily="34" charset="0"/>
              </a:defRPr>
            </a:lvl9pPr>
          </a:lstStyle>
          <a:p>
            <a:pPr eaLnBrk="1" fontAlgn="auto" hangingPunct="1">
              <a:spcAft>
                <a:spcPts val="0"/>
              </a:spcAft>
              <a:defRPr/>
            </a:pPr>
            <a:endParaRPr lang="en-GB" sz="6600" dirty="0">
              <a:solidFill>
                <a:schemeClr val="bg1"/>
              </a:solidFill>
            </a:endParaRPr>
          </a:p>
        </p:txBody>
      </p:sp>
      <p:pic>
        <p:nvPicPr>
          <p:cNvPr id="7" name="Picture 6">
            <a:extLst>
              <a:ext uri="{FF2B5EF4-FFF2-40B4-BE49-F238E27FC236}">
                <a16:creationId xmlns:a16="http://schemas.microsoft.com/office/drawing/2014/main" id="{184E95B9-2B56-4F94-BE65-6D657A592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4414" y="1656854"/>
            <a:ext cx="5522333" cy="4760752"/>
          </a:xfrm>
          <a:prstGeom prst="rect">
            <a:avLst/>
          </a:prstGeom>
        </p:spPr>
      </p:pic>
    </p:spTree>
    <p:extLst>
      <p:ext uri="{BB962C8B-B14F-4D97-AF65-F5344CB8AC3E}">
        <p14:creationId xmlns:p14="http://schemas.microsoft.com/office/powerpoint/2010/main" val="42785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1905</TotalTime>
  <Words>791</Words>
  <Application>Microsoft Office PowerPoint</Application>
  <PresentationFormat>On-screen Show (4:3)</PresentationFormat>
  <Paragraphs>71</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Twinkl SemiBold</vt:lpstr>
      <vt:lpstr>Sassoon Infant Rg</vt:lpstr>
      <vt:lpstr>Twinkl</vt:lpstr>
      <vt:lpstr>Arial</vt:lpstr>
      <vt:lpstr>Calibri</vt:lpstr>
      <vt:lpstr>Office Theme</vt:lpstr>
      <vt:lpstr>PowerPoint Presentation</vt:lpstr>
      <vt:lpstr>PowerPoint Presentation</vt:lpstr>
      <vt:lpstr>Alexander Fleming</vt:lpstr>
      <vt:lpstr>PowerPoint Presentation</vt:lpstr>
      <vt:lpstr>Marie M. Daly</vt:lpstr>
      <vt:lpstr>PowerPoint Presentation</vt:lpstr>
      <vt:lpstr>George Washington Carver</vt:lpstr>
      <vt:lpstr>PowerPoint Presentation</vt:lpstr>
      <vt:lpstr>Albert Einstein (died 1955)</vt:lpstr>
      <vt:lpstr>PowerPoint Presentation</vt:lpstr>
      <vt:lpstr>Sir Isaac Newton</vt:lpstr>
      <vt:lpstr>PowerPoint Presentation</vt:lpstr>
      <vt:lpstr>Mae Jemison</vt:lpstr>
      <vt:lpstr>Who Is This?</vt:lpstr>
      <vt:lpstr>Charles H Turner</vt:lpstr>
      <vt:lpstr>Who Is This?</vt:lpstr>
      <vt:lpstr>Charles Darwin (1809-1882)</vt:lpstr>
      <vt:lpstr>Who Is This?</vt:lpstr>
      <vt:lpstr>Eva Crane</vt:lpstr>
      <vt:lpstr>Who Is This?</vt:lpstr>
      <vt:lpstr>Sir David Attenborough</vt:lpstr>
      <vt:lpstr>Engineers at Lockheed Martin</vt:lpstr>
      <vt:lpstr>Planners at Lockheed Martin</vt:lpstr>
      <vt:lpstr>These engineers has been pulled together to ramp up the supply of disposable respirators. </vt:lpstr>
      <vt:lpstr>These four scientists/ engineers talk about collaboration in their job.</vt:lpstr>
      <vt:lpstr>Marine Biologists – coming to year 1</vt:lpstr>
      <vt:lpstr>A vet has visited Robins and Kingfishers.</vt:lpstr>
      <vt:lpstr>Red Bull Racing</vt:lpstr>
      <vt:lpstr>The possibilities for your future are endless.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Nicki</cp:lastModifiedBy>
  <cp:revision>177</cp:revision>
  <dcterms:created xsi:type="dcterms:W3CDTF">2014-10-01T16:09:27Z</dcterms:created>
  <dcterms:modified xsi:type="dcterms:W3CDTF">2022-03-14T16:18:51Z</dcterms:modified>
</cp:coreProperties>
</file>