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07/09/2023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17193343"/>
              </p:ext>
            </p:extLst>
          </p:nvPr>
        </p:nvGraphicFramePr>
        <p:xfrm>
          <a:off x="4775912" y="2748116"/>
          <a:ext cx="2524125" cy="1161779"/>
        </p:xfrm>
        <a:graphic>
          <a:graphicData uri="http://schemas.openxmlformats.org/drawingml/2006/table">
            <a:tbl>
              <a:tblPr firstRow="1" firstCol="1" bandRow="1"/>
              <a:tblGrid>
                <a:gridCol w="2524125">
                  <a:extLst>
                    <a:ext uri="{9D8B030D-6E8A-4147-A177-3AD203B41FA5}">
                      <a16:colId xmlns:a16="http://schemas.microsoft.com/office/drawing/2014/main" val="20000"/>
                    </a:ext>
                  </a:extLst>
                </a:gridCol>
              </a:tblGrid>
              <a:tr h="1161779">
                <a:tc>
                  <a:txBody>
                    <a:bodyPr/>
                    <a:lstStyle/>
                    <a:p>
                      <a:pPr algn="ctr">
                        <a:lnSpc>
                          <a:spcPct val="107000"/>
                        </a:lnSpc>
                        <a:spcAft>
                          <a:spcPts val="0"/>
                        </a:spcAft>
                      </a:pP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54744168"/>
              </p:ext>
            </p:extLst>
          </p:nvPr>
        </p:nvGraphicFramePr>
        <p:xfrm>
          <a:off x="4311317" y="4088674"/>
          <a:ext cx="3598036" cy="2358708"/>
        </p:xfrm>
        <a:graphic>
          <a:graphicData uri="http://schemas.openxmlformats.org/drawingml/2006/table">
            <a:tbl>
              <a:tblPr firstRow="1" firstCol="1" bandRow="1"/>
              <a:tblGrid>
                <a:gridCol w="3598036">
                  <a:extLst>
                    <a:ext uri="{9D8B030D-6E8A-4147-A177-3AD203B41FA5}">
                      <a16:colId xmlns:a16="http://schemas.microsoft.com/office/drawing/2014/main" val="20000"/>
                    </a:ext>
                  </a:extLst>
                </a:gridCol>
              </a:tblGrid>
              <a:tr h="16781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784139">
                <a:tc>
                  <a:txBody>
                    <a:bodyPr/>
                    <a:lstStyle/>
                    <a:p>
                      <a:r>
                        <a:rPr lang="en-GB" sz="1100" b="1" dirty="0">
                          <a:effectLst/>
                          <a:latin typeface="Century Gothic" panose="020B0502020202020204" pitchFamily="34" charset="0"/>
                          <a:ea typeface="Times New Roman" panose="02020603050405020304" pitchFamily="18" charset="0"/>
                        </a:rPr>
                        <a:t>Charanga unit - Let Your Spirit Fly:</a:t>
                      </a:r>
                      <a:r>
                        <a:rPr lang="en-GB" sz="1100" b="1" baseline="0" dirty="0">
                          <a:effectLst/>
                          <a:latin typeface="Century Gothic" panose="020B0502020202020204" pitchFamily="34" charset="0"/>
                          <a:ea typeface="Times New Roman" panose="02020603050405020304" pitchFamily="18" charset="0"/>
                        </a:rPr>
                        <a:t> </a:t>
                      </a:r>
                      <a:r>
                        <a:rPr lang="en-GB" sz="1100" b="0" baseline="0" dirty="0">
                          <a:effectLst/>
                          <a:latin typeface="Century Gothic" panose="020B0502020202020204" pitchFamily="34" charset="0"/>
                          <a:ea typeface="Times New Roman" panose="02020603050405020304" pitchFamily="18" charset="0"/>
                        </a:rPr>
                        <a:t>We will </a:t>
                      </a:r>
                      <a:r>
                        <a:rPr lang="en-GB" sz="1100" kern="1200" dirty="0">
                          <a:solidFill>
                            <a:schemeClr val="tx1"/>
                          </a:solidFill>
                          <a:effectLst/>
                          <a:latin typeface="Century Gothic" panose="020B0502020202020204" pitchFamily="34" charset="0"/>
                          <a:ea typeface="+mn-ea"/>
                          <a:cs typeface="+mn-cs"/>
                        </a:rPr>
                        <a:t>find similarities and differences in the work of contrasting great composers/musicians from history and learn to express our opinions about music from the past. We</a:t>
                      </a:r>
                      <a:r>
                        <a:rPr lang="en-GB" sz="1100" kern="1200" baseline="0" dirty="0">
                          <a:solidFill>
                            <a:schemeClr val="tx1"/>
                          </a:solidFill>
                          <a:effectLst/>
                          <a:latin typeface="Century Gothic" panose="020B0502020202020204" pitchFamily="34" charset="0"/>
                          <a:ea typeface="+mn-ea"/>
                          <a:cs typeface="+mn-cs"/>
                        </a:rPr>
                        <a:t> will compose and perform one and two note patterns.</a:t>
                      </a:r>
                      <a:endParaRPr lang="en-GB" sz="1100" kern="1200" dirty="0">
                        <a:solidFill>
                          <a:schemeClr val="tx1"/>
                        </a:solidFill>
                        <a:effectLst/>
                        <a:latin typeface="Century Gothic" panose="020B0502020202020204" pitchFamily="34" charset="0"/>
                        <a:ea typeface="+mn-ea"/>
                        <a:cs typeface="+mn-cs"/>
                      </a:endParaRPr>
                    </a:p>
                    <a:p>
                      <a:r>
                        <a:rPr lang="en-GB" sz="1100" b="1" baseline="0" dirty="0">
                          <a:effectLst/>
                          <a:latin typeface="Century Gothic" panose="020B0502020202020204" pitchFamily="34" charset="0"/>
                          <a:ea typeface="Times New Roman" panose="02020603050405020304" pitchFamily="18" charset="0"/>
                        </a:rPr>
                        <a:t>Glockenspiels 1: </a:t>
                      </a:r>
                      <a:r>
                        <a:rPr lang="en-GB" sz="1100" b="0" baseline="0" dirty="0">
                          <a:effectLst/>
                          <a:latin typeface="Century Gothic" panose="020B0502020202020204" pitchFamily="34" charset="0"/>
                          <a:ea typeface="Times New Roman" panose="02020603050405020304" pitchFamily="18" charset="0"/>
                        </a:rPr>
                        <a:t>Our</a:t>
                      </a:r>
                      <a:r>
                        <a:rPr lang="en-US" sz="1100" dirty="0">
                          <a:latin typeface="Century Gothic" panose="020B0502020202020204" pitchFamily="34" charset="0"/>
                        </a:rPr>
                        <a:t> learning is focused around exploring and developing playing skills through the glockenspiel</a:t>
                      </a:r>
                      <a:r>
                        <a:rPr lang="en-US" sz="1100" baseline="0" dirty="0">
                          <a:latin typeface="Century Gothic" panose="020B0502020202020204" pitchFamily="34" charset="0"/>
                        </a:rPr>
                        <a:t> using up to four notes.</a:t>
                      </a:r>
                      <a:endParaRPr lang="en-GB" sz="1100" b="1" baseline="0" dirty="0">
                        <a:solidFill>
                          <a:srgbClr val="FF0000"/>
                        </a:solidFill>
                        <a:effectLst/>
                        <a:latin typeface="Century Gothic" panose="020B0502020202020204" pitchFamily="34" charset="0"/>
                        <a:ea typeface="Times New Roman" panose="02020603050405020304" pitchFamily="18" charset="0"/>
                      </a:endParaRPr>
                    </a:p>
                    <a:p>
                      <a:r>
                        <a:rPr lang="en-GB" sz="1100" baseline="0" dirty="0">
                          <a:effectLst/>
                          <a:latin typeface="Century Gothic" panose="020B0502020202020204" pitchFamily="34" charset="0"/>
                          <a:ea typeface="Times New Roman" panose="02020603050405020304" pitchFamily="18" charset="0"/>
                        </a:rPr>
                        <a:t>Both </a:t>
                      </a:r>
                      <a:r>
                        <a:rPr lang="en-GB" sz="1100" dirty="0">
                          <a:effectLst/>
                          <a:latin typeface="Century Gothic" panose="020B0502020202020204" pitchFamily="34" charset="0"/>
                          <a:ea typeface="Times New Roman" panose="02020603050405020304" pitchFamily="18" charset="0"/>
                        </a:rPr>
                        <a:t>units allow opportunities to</a:t>
                      </a:r>
                      <a:r>
                        <a:rPr lang="en-GB" sz="1100" baseline="0" dirty="0">
                          <a:effectLst/>
                          <a:latin typeface="Century Gothic" panose="020B0502020202020204" pitchFamily="34" charset="0"/>
                          <a:ea typeface="Times New Roman" panose="02020603050405020304" pitchFamily="18" charset="0"/>
                        </a:rPr>
                        <a:t> listen, appraise and </a:t>
                      </a:r>
                      <a:r>
                        <a:rPr lang="en-US" sz="1100" baseline="0" dirty="0">
                          <a:effectLst/>
                          <a:latin typeface="Century Gothic" panose="020B0502020202020204" pitchFamily="34" charset="0"/>
                          <a:ea typeface="Times New Roman" panose="02020603050405020304" pitchFamily="18" charset="0"/>
                        </a:rPr>
                        <a:t>learn about the interrelated dimensions of music. </a:t>
                      </a:r>
                      <a:r>
                        <a:rPr lang="en-GB" sz="1100" dirty="0">
                          <a:effectLst/>
                          <a:latin typeface="Century Gothic" panose="020B0502020202020204" pitchFamily="34" charset="0"/>
                          <a:ea typeface="Times New Roman" panose="02020603050405020304" pitchFamily="18" charset="0"/>
                        </a:rPr>
                        <a:t>The</a:t>
                      </a:r>
                      <a:r>
                        <a:rPr lang="en-GB" sz="1100" baseline="0" dirty="0">
                          <a:effectLst/>
                          <a:latin typeface="Century Gothic" panose="020B0502020202020204" pitchFamily="34" charset="0"/>
                          <a:ea typeface="Times New Roman" panose="02020603050405020304" pitchFamily="18" charset="0"/>
                        </a:rPr>
                        <a:t> children will have opportunities to play, improvise, compose and perform.</a:t>
                      </a:r>
                      <a:endParaRPr lang="en-GB" sz="110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379549"/>
              </p:ext>
            </p:extLst>
          </p:nvPr>
        </p:nvGraphicFramePr>
        <p:xfrm>
          <a:off x="8075950" y="4088674"/>
          <a:ext cx="4031586" cy="2651759"/>
        </p:xfrm>
        <a:graphic>
          <a:graphicData uri="http://schemas.openxmlformats.org/drawingml/2006/table">
            <a:tbl>
              <a:tblPr firstRow="1" firstCol="1" bandRow="1"/>
              <a:tblGrid>
                <a:gridCol w="4031586">
                  <a:extLst>
                    <a:ext uri="{9D8B030D-6E8A-4147-A177-3AD203B41FA5}">
                      <a16:colId xmlns:a16="http://schemas.microsoft.com/office/drawing/2014/main" val="20000"/>
                    </a:ext>
                  </a:extLst>
                </a:gridCol>
              </a:tblGrid>
              <a:tr h="222092">
                <a:tc>
                  <a:txBody>
                    <a:bodyPr/>
                    <a:lstStyle/>
                    <a:p>
                      <a:pPr algn="l">
                        <a:lnSpc>
                          <a:spcPct val="107000"/>
                        </a:lnSpc>
                        <a:spcAft>
                          <a:spcPts val="0"/>
                        </a:spcAft>
                      </a:pPr>
                      <a:r>
                        <a:rPr lang="en-GB" sz="1100" b="1" u="none" dirty="0">
                          <a:effectLst/>
                          <a:latin typeface="Century Gothic" panose="020B0502020202020204" pitchFamily="34" charset="0"/>
                          <a:ea typeface="Calibri" panose="020F0502020204030204" pitchFamily="34" charset="0"/>
                          <a:cs typeface="Times New Roman" panose="02020603050405020304" pitchFamily="18" charset="0"/>
                        </a:rPr>
                        <a:t>Physical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2429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dirty="0" smtClean="0">
                          <a:effectLst/>
                          <a:latin typeface="Century Gothic" panose="020B0502020202020204" pitchFamily="34" charset="0"/>
                          <a:ea typeface="Calibri" panose="020F0502020204030204" pitchFamily="34" charset="0"/>
                          <a:cs typeface="Times New Roman" panose="02020603050405020304" pitchFamily="18" charset="0"/>
                        </a:rPr>
                        <a:t>Football</a:t>
                      </a:r>
                      <a:r>
                        <a:rPr lang="en-GB" sz="1100" b="1" u="none"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kern="1200" dirty="0">
                          <a:solidFill>
                            <a:schemeClr val="tx1"/>
                          </a:solidFill>
                          <a:effectLst/>
                          <a:latin typeface="Century Gothic" panose="020B0502020202020204" pitchFamily="34" charset="0"/>
                          <a:ea typeface="+mn-ea"/>
                          <a:cs typeface="+mn-cs"/>
                        </a:rPr>
                        <a:t>We will learn basic control skills including dribbling, passing, attacking and defending as well as a basic understanding of the rules of football. </a:t>
                      </a:r>
                      <a:endParaRPr lang="en-GB" sz="1100" b="0" u="none"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dirty="0">
                          <a:effectLst/>
                          <a:latin typeface="Century Gothic" panose="020B0502020202020204" pitchFamily="34" charset="0"/>
                          <a:ea typeface="Calibri" panose="020F0502020204030204" pitchFamily="34" charset="0"/>
                          <a:cs typeface="Times New Roman" panose="02020603050405020304" pitchFamily="18" charset="0"/>
                        </a:rPr>
                        <a:t>OAA</a:t>
                      </a:r>
                      <a:r>
                        <a:rPr lang="en-GB" sz="1100" b="0" u="none" dirty="0">
                          <a:effectLst/>
                          <a:latin typeface="Century Gothic" panose="020B0502020202020204" pitchFamily="34" charset="0"/>
                          <a:ea typeface="Calibri" panose="020F0502020204030204" pitchFamily="34" charset="0"/>
                          <a:cs typeface="Times New Roman" panose="02020603050405020304" pitchFamily="18" charset="0"/>
                        </a:rPr>
                        <a:t>: We will</a:t>
                      </a:r>
                      <a:r>
                        <a:rPr lang="en-GB" sz="1100" b="0" u="none"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kern="1200" dirty="0">
                          <a:solidFill>
                            <a:schemeClr val="tx1"/>
                          </a:solidFill>
                          <a:effectLst/>
                          <a:latin typeface="Century Gothic" panose="020B0502020202020204" pitchFamily="34" charset="0"/>
                          <a:ea typeface="+mn-ea"/>
                          <a:cs typeface="+mn-cs"/>
                        </a:rPr>
                        <a:t>take part in outdoor and adventurous activity challenges both individually and within a team</a:t>
                      </a:r>
                      <a:r>
                        <a:rPr lang="en-GB" sz="1100" kern="1200" dirty="0" smtClean="0">
                          <a:solidFill>
                            <a:schemeClr val="tx1"/>
                          </a:solidFill>
                          <a:effectLst/>
                          <a:latin typeface="Century Gothic" panose="020B0502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Century Gothic" panose="020B0502020202020204" pitchFamily="34" charset="0"/>
                          <a:ea typeface="+mn-ea"/>
                          <a:cs typeface="+mn-cs"/>
                        </a:rPr>
                        <a:t>Gymnastics: </a:t>
                      </a:r>
                      <a:r>
                        <a:rPr lang="en-GB" sz="1100" b="0" u="none" dirty="0" smtClean="0">
                          <a:effectLst/>
                          <a:latin typeface="Century Gothic" panose="020B0502020202020204" pitchFamily="34" charset="0"/>
                          <a:ea typeface="Calibri" panose="020F0502020204030204" pitchFamily="34" charset="0"/>
                          <a:cs typeface="Times New Roman" panose="02020603050405020304" pitchFamily="18" charset="0"/>
                        </a:rPr>
                        <a:t>W</a:t>
                      </a:r>
                      <a:r>
                        <a:rPr lang="en-GB" sz="1100" kern="1200" dirty="0" smtClean="0">
                          <a:solidFill>
                            <a:schemeClr val="tx1"/>
                          </a:solidFill>
                          <a:effectLst/>
                          <a:latin typeface="Century Gothic" panose="020B0502020202020204" pitchFamily="34" charset="0"/>
                          <a:ea typeface="+mn-ea"/>
                          <a:cs typeface="+mn-cs"/>
                        </a:rPr>
                        <a:t>e will learn how to perform rolls, make and combine shapes and balances and create our own stretching routine.</a:t>
                      </a:r>
                      <a:r>
                        <a:rPr lang="en-GB" sz="1100" kern="1200" baseline="0" dirty="0" smtClean="0">
                          <a:solidFill>
                            <a:schemeClr val="tx1"/>
                          </a:solidFill>
                          <a:effectLst/>
                          <a:latin typeface="Century Gothic" panose="020B0502020202020204" pitchFamily="34" charset="0"/>
                          <a:ea typeface="+mn-ea"/>
                          <a:cs typeface="+mn-cs"/>
                        </a:rPr>
                        <a:t> We will develop our balance on pads and points as well as using several parts of our body when travelling in different ways.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smtClean="0">
                          <a:solidFill>
                            <a:schemeClr val="tx1"/>
                          </a:solidFill>
                          <a:effectLst/>
                          <a:latin typeface="Century Gothic" panose="020B0502020202020204" pitchFamily="34" charset="0"/>
                          <a:ea typeface="+mn-ea"/>
                          <a:cs typeface="+mn-cs"/>
                        </a:rPr>
                        <a:t>Netball: </a:t>
                      </a:r>
                      <a:r>
                        <a:rPr lang="en-GB" sz="1100" kern="1200" dirty="0" smtClean="0">
                          <a:solidFill>
                            <a:schemeClr val="tx1"/>
                          </a:solidFill>
                          <a:effectLst/>
                          <a:latin typeface="Century Gothic" panose="020B0502020202020204" pitchFamily="34" charset="0"/>
                          <a:ea typeface="+mn-ea"/>
                          <a:cs typeface="+mn-cs"/>
                        </a:rPr>
                        <a:t>We will learn to</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perform basic netball skills and understand and implement the basic rules of netball.  We will also</a:t>
                      </a:r>
                      <a:r>
                        <a:rPr lang="en-GB" sz="1100" kern="1200" baseline="0" dirty="0" smtClean="0">
                          <a:solidFill>
                            <a:schemeClr val="tx1"/>
                          </a:solidFill>
                          <a:effectLst/>
                          <a:latin typeface="Century Gothic" panose="020B0502020202020204" pitchFamily="34" charset="0"/>
                          <a:ea typeface="+mn-ea"/>
                          <a:cs typeface="+mn-cs"/>
                        </a:rPr>
                        <a:t> learn how to </a:t>
                      </a:r>
                      <a:r>
                        <a:rPr lang="en-GB" sz="1100" kern="1200" dirty="0" smtClean="0">
                          <a:solidFill>
                            <a:schemeClr val="tx1"/>
                          </a:solidFill>
                          <a:effectLst/>
                          <a:latin typeface="Century Gothic" panose="020B0502020202020204" pitchFamily="34" charset="0"/>
                          <a:ea typeface="+mn-ea"/>
                          <a:cs typeface="+mn-cs"/>
                        </a:rPr>
                        <a:t>use space efficiently to build attacking play.</a:t>
                      </a:r>
                      <a:r>
                        <a:rPr lang="en-GB" sz="1100" kern="1200" baseline="0" dirty="0" smtClean="0">
                          <a:solidFill>
                            <a:schemeClr val="tx1"/>
                          </a:solidFill>
                          <a:effectLst/>
                          <a:latin typeface="Century Gothic" panose="020B0502020202020204" pitchFamily="34" charset="0"/>
                          <a:ea typeface="+mn-ea"/>
                          <a:cs typeface="+mn-cs"/>
                        </a:rPr>
                        <a:t> </a:t>
                      </a:r>
                      <a:endParaRPr lang="en-GB" sz="1100"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37366182"/>
              </p:ext>
            </p:extLst>
          </p:nvPr>
        </p:nvGraphicFramePr>
        <p:xfrm>
          <a:off x="8075950" y="58755"/>
          <a:ext cx="4031586" cy="2161930"/>
        </p:xfrm>
        <a:graphic>
          <a:graphicData uri="http://schemas.openxmlformats.org/drawingml/2006/table">
            <a:tbl>
              <a:tblPr firstRow="1" firstCol="1" bandRow="1"/>
              <a:tblGrid>
                <a:gridCol w="4031586">
                  <a:extLst>
                    <a:ext uri="{9D8B030D-6E8A-4147-A177-3AD203B41FA5}">
                      <a16:colId xmlns:a16="http://schemas.microsoft.com/office/drawing/2014/main" val="20000"/>
                    </a:ext>
                  </a:extLst>
                </a:gridCol>
              </a:tblGrid>
              <a:tr h="239714">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922216">
                <a:tc>
                  <a:txBody>
                    <a:bodyPr/>
                    <a:lstStyle/>
                    <a:p>
                      <a:pPr fontAlgn="ctr"/>
                      <a:r>
                        <a:rPr lang="en-GB" sz="1100" b="1" kern="1200" dirty="0">
                          <a:solidFill>
                            <a:schemeClr val="tx1"/>
                          </a:solidFill>
                          <a:effectLst/>
                          <a:latin typeface="Century Gothic" panose="020B0502020202020204" pitchFamily="34" charset="0"/>
                          <a:ea typeface="+mn-ea"/>
                          <a:cs typeface="+mn-cs"/>
                        </a:rPr>
                        <a:t>Working Scientifically: </a:t>
                      </a:r>
                      <a:r>
                        <a:rPr lang="en-GB" sz="1100" b="0" kern="1200" dirty="0">
                          <a:solidFill>
                            <a:schemeClr val="tx1"/>
                          </a:solidFill>
                          <a:effectLst/>
                          <a:latin typeface="Century Gothic" panose="020B0502020202020204" pitchFamily="34" charset="0"/>
                          <a:ea typeface="+mn-ea"/>
                          <a:cs typeface="+mn-cs"/>
                        </a:rPr>
                        <a:t>Observe and group rocks based on their properties. </a:t>
                      </a:r>
                    </a:p>
                    <a:p>
                      <a:r>
                        <a:rPr lang="en-GB" sz="1100" b="1" kern="1200" dirty="0">
                          <a:solidFill>
                            <a:schemeClr val="tx1"/>
                          </a:solidFill>
                          <a:effectLst/>
                          <a:latin typeface="Century Gothic" panose="020B0502020202020204" pitchFamily="34" charset="0"/>
                          <a:ea typeface="+mn-ea"/>
                          <a:cs typeface="+mn-cs"/>
                        </a:rPr>
                        <a:t>Rocks: </a:t>
                      </a:r>
                      <a:r>
                        <a:rPr lang="en-GB" sz="1100" b="0" kern="1200" dirty="0">
                          <a:solidFill>
                            <a:schemeClr val="tx1"/>
                          </a:solidFill>
                          <a:effectLst/>
                          <a:latin typeface="Century Gothic" panose="020B0502020202020204" pitchFamily="34" charset="0"/>
                          <a:ea typeface="+mn-ea"/>
                          <a:cs typeface="+mn-cs"/>
                        </a:rPr>
                        <a:t>W</a:t>
                      </a:r>
                      <a:r>
                        <a:rPr lang="en-GB" sz="1100" kern="1200" dirty="0">
                          <a:solidFill>
                            <a:schemeClr val="tx1"/>
                          </a:solidFill>
                          <a:effectLst/>
                          <a:latin typeface="Century Gothic" panose="020B0502020202020204" pitchFamily="34" charset="0"/>
                          <a:ea typeface="+mn-ea"/>
                          <a:cs typeface="+mn-cs"/>
                        </a:rPr>
                        <a:t>e compare rocks based</a:t>
                      </a:r>
                      <a:r>
                        <a:rPr lang="en-GB" sz="1100" kern="1200" baseline="0" dirty="0">
                          <a:solidFill>
                            <a:schemeClr val="tx1"/>
                          </a:solidFill>
                          <a:effectLst/>
                          <a:latin typeface="Century Gothic" panose="020B0502020202020204" pitchFamily="34" charset="0"/>
                          <a:ea typeface="+mn-ea"/>
                          <a:cs typeface="+mn-cs"/>
                        </a:rPr>
                        <a:t> on their appearance and properties, investigate </a:t>
                      </a:r>
                      <a:r>
                        <a:rPr lang="en-GB" sz="1100" kern="1200" dirty="0">
                          <a:solidFill>
                            <a:schemeClr val="tx1"/>
                          </a:solidFill>
                          <a:effectLst/>
                          <a:latin typeface="Century Gothic" panose="020B0502020202020204" pitchFamily="34" charset="0"/>
                          <a:ea typeface="+mn-ea"/>
                          <a:cs typeface="+mn-cs"/>
                        </a:rPr>
                        <a:t>how fossils are formed</a:t>
                      </a:r>
                      <a:r>
                        <a:rPr lang="en-GB" sz="1100" kern="1200" baseline="0" dirty="0">
                          <a:solidFill>
                            <a:schemeClr val="tx1"/>
                          </a:solidFill>
                          <a:effectLst/>
                          <a:latin typeface="Century Gothic" panose="020B0502020202020204" pitchFamily="34" charset="0"/>
                          <a:ea typeface="+mn-ea"/>
                          <a:cs typeface="+mn-cs"/>
                        </a:rPr>
                        <a:t> and explain how soil is made. </a:t>
                      </a:r>
                      <a:r>
                        <a:rPr lang="en-GB" sz="1100" kern="1200" dirty="0">
                          <a:solidFill>
                            <a:schemeClr val="tx1"/>
                          </a:solidFill>
                          <a:effectLst/>
                          <a:latin typeface="Century Gothic" panose="020B0502020202020204" pitchFamily="34" charset="0"/>
                          <a:ea typeface="+mn-ea"/>
                          <a:cs typeface="+mn-cs"/>
                        </a:rPr>
                        <a:t> </a:t>
                      </a:r>
                    </a:p>
                    <a:p>
                      <a:r>
                        <a:rPr lang="en-GB" sz="1100" b="1" kern="1200" dirty="0">
                          <a:solidFill>
                            <a:schemeClr val="tx1"/>
                          </a:solidFill>
                          <a:effectLst/>
                          <a:latin typeface="Century Gothic" panose="020B0502020202020204" pitchFamily="34" charset="0"/>
                          <a:ea typeface="+mn-ea"/>
                          <a:cs typeface="+mn-cs"/>
                        </a:rPr>
                        <a:t>Animals</a:t>
                      </a:r>
                      <a:r>
                        <a:rPr lang="en-GB" sz="1100" b="1" kern="1200" baseline="0" dirty="0">
                          <a:solidFill>
                            <a:schemeClr val="tx1"/>
                          </a:solidFill>
                          <a:effectLst/>
                          <a:latin typeface="Century Gothic" panose="020B0502020202020204" pitchFamily="34" charset="0"/>
                          <a:ea typeface="+mn-ea"/>
                          <a:cs typeface="+mn-cs"/>
                        </a:rPr>
                        <a:t> including humans: </a:t>
                      </a:r>
                      <a:r>
                        <a:rPr lang="en-GB" sz="1100" kern="1200" dirty="0">
                          <a:solidFill>
                            <a:schemeClr val="tx1"/>
                          </a:solidFill>
                          <a:effectLst/>
                          <a:latin typeface="Century Gothic" panose="020B0502020202020204" pitchFamily="34" charset="0"/>
                          <a:ea typeface="+mn-ea"/>
                          <a:cs typeface="+mn-cs"/>
                        </a:rPr>
                        <a:t>We will learn</a:t>
                      </a:r>
                      <a:r>
                        <a:rPr lang="en-GB" sz="1100"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how animals, including humans, need the right types and amount of nutrition</a:t>
                      </a:r>
                      <a:r>
                        <a:rPr lang="en-GB" sz="1100" kern="1200" baseline="0" dirty="0">
                          <a:solidFill>
                            <a:schemeClr val="tx1"/>
                          </a:solidFill>
                          <a:effectLst/>
                          <a:latin typeface="Century Gothic" panose="020B0502020202020204" pitchFamily="34" charset="0"/>
                          <a:ea typeface="+mn-ea"/>
                          <a:cs typeface="+mn-cs"/>
                        </a:rPr>
                        <a:t> and where they come from. We will identify how </a:t>
                      </a:r>
                      <a:r>
                        <a:rPr lang="en-GB" sz="1100" kern="1200" dirty="0">
                          <a:solidFill>
                            <a:schemeClr val="tx1"/>
                          </a:solidFill>
                          <a:effectLst/>
                          <a:latin typeface="Century Gothic" panose="020B0502020202020204" pitchFamily="34" charset="0"/>
                          <a:ea typeface="+mn-ea"/>
                          <a:cs typeface="+mn-cs"/>
                        </a:rPr>
                        <a:t>humans and some other animals have skeletons and muscles for support, protection and movement.</a:t>
                      </a:r>
                      <a:endParaRPr lang="en-GB" sz="110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44608016"/>
              </p:ext>
            </p:extLst>
          </p:nvPr>
        </p:nvGraphicFramePr>
        <p:xfrm>
          <a:off x="88135" y="5369912"/>
          <a:ext cx="3998929" cy="1352868"/>
        </p:xfrm>
        <a:graphic>
          <a:graphicData uri="http://schemas.openxmlformats.org/drawingml/2006/table">
            <a:tbl>
              <a:tblPr firstRow="1" firstCol="1" bandRow="1"/>
              <a:tblGrid>
                <a:gridCol w="3998929">
                  <a:extLst>
                    <a:ext uri="{9D8B030D-6E8A-4147-A177-3AD203B41FA5}">
                      <a16:colId xmlns:a16="http://schemas.microsoft.com/office/drawing/2014/main" val="20000"/>
                    </a:ext>
                  </a:extLst>
                </a:gridCol>
              </a:tblGrid>
              <a:tr h="174723">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093046">
                <a:tc>
                  <a:txBody>
                    <a:bodyPr/>
                    <a:lstStyle/>
                    <a:p>
                      <a:r>
                        <a:rPr lang="en-GB" sz="1100" b="1" kern="1200" dirty="0" smtClean="0">
                          <a:solidFill>
                            <a:schemeClr val="tx1"/>
                          </a:solidFill>
                          <a:effectLst/>
                          <a:latin typeface="Century Gothic" panose="020B0502020202020204" pitchFamily="34" charset="0"/>
                          <a:ea typeface="+mn-ea"/>
                          <a:cs typeface="+mn-cs"/>
                        </a:rPr>
                        <a:t>Knowledge and Understanding of British History:</a:t>
                      </a:r>
                      <a:r>
                        <a:rPr lang="en-GB" sz="1100" b="1" kern="1200" baseline="0" dirty="0" smtClean="0">
                          <a:solidFill>
                            <a:schemeClr val="tx1"/>
                          </a:solidFill>
                          <a:effectLst/>
                          <a:latin typeface="Century Gothic" panose="020B0502020202020204" pitchFamily="34" charset="0"/>
                          <a:ea typeface="+mn-ea"/>
                          <a:cs typeface="+mn-cs"/>
                        </a:rPr>
                        <a:t> Anglo-Saxons and Scots: </a:t>
                      </a:r>
                      <a:r>
                        <a:rPr lang="en-GB" sz="1100" b="0" kern="1200" baseline="0" dirty="0" smtClean="0">
                          <a:solidFill>
                            <a:schemeClr val="tx1"/>
                          </a:solidFill>
                          <a:effectLst/>
                          <a:latin typeface="Century Gothic" panose="020B0502020202020204" pitchFamily="34" charset="0"/>
                          <a:ea typeface="+mn-ea"/>
                          <a:cs typeface="+mn-cs"/>
                        </a:rPr>
                        <a:t>We will explore Britain’s settlement by Anglo-Saxons and Scots as well as where the Anglo-Saxons came from.  We will learn about some of the key aspects of Anglo-Saxon village life </a:t>
                      </a:r>
                      <a:r>
                        <a:rPr lang="en-GB" sz="1100" kern="1200" dirty="0" smtClean="0">
                          <a:solidFill>
                            <a:schemeClr val="tx1"/>
                          </a:solidFill>
                          <a:effectLst/>
                          <a:latin typeface="Century Gothic" panose="020B0502020202020204" pitchFamily="34" charset="0"/>
                          <a:ea typeface="+mn-ea"/>
                          <a:cs typeface="+mn-cs"/>
                        </a:rPr>
                        <a:t>including homes, food, clothes and art, culture and religion.</a:t>
                      </a:r>
                      <a:r>
                        <a:rPr lang="en-GB" sz="1100" kern="1200" baseline="0" dirty="0" smtClean="0">
                          <a:solidFill>
                            <a:schemeClr val="tx1"/>
                          </a:solidFill>
                          <a:effectLst/>
                          <a:latin typeface="Century Gothic" panose="020B0502020202020204" pitchFamily="34" charset="0"/>
                          <a:ea typeface="+mn-ea"/>
                          <a:cs typeface="+mn-cs"/>
                        </a:rPr>
                        <a:t>  We will also learn about s</a:t>
                      </a:r>
                      <a:r>
                        <a:rPr lang="en-GB" sz="1100" kern="1200" dirty="0" smtClean="0">
                          <a:solidFill>
                            <a:schemeClr val="tx1"/>
                          </a:solidFill>
                          <a:effectLst/>
                          <a:latin typeface="Century Gothic" panose="020B0502020202020204" pitchFamily="34" charset="0"/>
                          <a:ea typeface="+mn-ea"/>
                          <a:cs typeface="+mn-cs"/>
                        </a:rPr>
                        <a:t>ome Saxon kings.  </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763800503"/>
              </p:ext>
            </p:extLst>
          </p:nvPr>
        </p:nvGraphicFramePr>
        <p:xfrm>
          <a:off x="88136" y="1429442"/>
          <a:ext cx="4003458" cy="2767059"/>
        </p:xfrm>
        <a:graphic>
          <a:graphicData uri="http://schemas.openxmlformats.org/drawingml/2006/table">
            <a:tbl>
              <a:tblPr firstRow="1" firstCol="1" bandRow="1"/>
              <a:tblGrid>
                <a:gridCol w="4003458">
                  <a:extLst>
                    <a:ext uri="{9D8B030D-6E8A-4147-A177-3AD203B41FA5}">
                      <a16:colId xmlns:a16="http://schemas.microsoft.com/office/drawing/2014/main" val="20000"/>
                    </a:ext>
                  </a:extLst>
                </a:gridCol>
              </a:tblGrid>
              <a:tr h="157806">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Art and Design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260399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Art History and Artists:</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We will take inspiration from</a:t>
                      </a:r>
                      <a:r>
                        <a:rPr lang="en-GB" sz="1100" b="0" kern="1200" dirty="0" smtClean="0">
                          <a:solidFill>
                            <a:schemeClr val="tx1"/>
                          </a:solidFill>
                          <a:effectLst/>
                          <a:latin typeface="Century Gothic" panose="020B0502020202020204" pitchFamily="34" charset="0"/>
                          <a:ea typeface="+mn-ea"/>
                          <a:cs typeface="+mn-cs"/>
                        </a:rPr>
                        <a:t> </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Henry Moore.</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Drawing: </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We will use different types of pencil to scribble, shade, dot and dash to show line, texture and light. We will learn how to apply different amounts of thickness and pressure when we draw to create hard and soft lines as well as blocks of colour. We will be using a range of drawing tools such </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as </a:t>
                      </a:r>
                      <a:r>
                        <a:rPr lang="en-GB" sz="1100" b="0" kern="1200" dirty="0" smtClean="0">
                          <a:solidFill>
                            <a:schemeClr val="tx1"/>
                          </a:solidFill>
                          <a:effectLst/>
                          <a:latin typeface="Century Gothic" panose="020B0502020202020204" pitchFamily="34" charset="0"/>
                          <a:ea typeface="+mn-ea"/>
                          <a:cs typeface="+mn-cs"/>
                        </a:rPr>
                        <a:t>pencil, coloured pencil, wax crayon, pastels, charcoals, ball-point/biro, felt tip pens and fine liners.</a:t>
                      </a:r>
                      <a:r>
                        <a:rPr lang="en-GB" sz="1100" b="0" kern="1200" baseline="0" dirty="0" smtClean="0">
                          <a:solidFill>
                            <a:schemeClr val="tx1"/>
                          </a:solidFill>
                          <a:effectLst/>
                          <a:latin typeface="Century Gothic" panose="020B0502020202020204" pitchFamily="34" charset="0"/>
                          <a:ea typeface="+mn-ea"/>
                          <a:cs typeface="+mn-cs"/>
                        </a:rPr>
                        <a:t> </a:t>
                      </a:r>
                      <a:endPar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Sculpture/Form: </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We will make </a:t>
                      </a:r>
                      <a:r>
                        <a:rPr lang="en-GB" sz="1100" kern="1200" dirty="0" smtClean="0">
                          <a:solidFill>
                            <a:schemeClr val="tx1"/>
                          </a:solidFill>
                          <a:effectLst/>
                          <a:latin typeface="Century Gothic" panose="020B0502020202020204" pitchFamily="34" charset="0"/>
                          <a:ea typeface="+mn-ea"/>
                          <a:cs typeface="+mn-cs"/>
                        </a:rPr>
                        <a:t>a 3D sculpture from a range of materials including: clay</a:t>
                      </a:r>
                      <a:r>
                        <a:rPr lang="en-GB" sz="1100" kern="1200" baseline="0" dirty="0" smtClean="0">
                          <a:solidFill>
                            <a:schemeClr val="tx1"/>
                          </a:solidFill>
                          <a:effectLst/>
                          <a:latin typeface="Century Gothic" panose="020B0502020202020204" pitchFamily="34" charset="0"/>
                          <a:ea typeface="+mn-ea"/>
                          <a:cs typeface="+mn-cs"/>
                        </a:rPr>
                        <a:t> and </a:t>
                      </a:r>
                      <a:r>
                        <a:rPr lang="en-GB" sz="1100" kern="1200" dirty="0" smtClean="0">
                          <a:solidFill>
                            <a:schemeClr val="tx1"/>
                          </a:solidFill>
                          <a:effectLst/>
                          <a:latin typeface="Century Gothic" panose="020B0502020202020204" pitchFamily="34" charset="0"/>
                          <a:ea typeface="+mn-ea"/>
                          <a:cs typeface="+mn-cs"/>
                        </a:rPr>
                        <a:t>papier mache. We will evaluate which material</a:t>
                      </a:r>
                      <a:r>
                        <a:rPr lang="en-GB" sz="1100" kern="1200" baseline="0" dirty="0" smtClean="0">
                          <a:solidFill>
                            <a:schemeClr val="tx1"/>
                          </a:solidFill>
                          <a:effectLst/>
                          <a:latin typeface="Century Gothic" panose="020B0502020202020204" pitchFamily="34" charset="0"/>
                          <a:ea typeface="+mn-ea"/>
                          <a:cs typeface="+mn-cs"/>
                        </a:rPr>
                        <a:t> conveys greater expression and feelings of movement.</a:t>
                      </a:r>
                      <a:endParaRPr lang="en-GB" sz="1100"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162819708"/>
              </p:ext>
            </p:extLst>
          </p:nvPr>
        </p:nvGraphicFramePr>
        <p:xfrm>
          <a:off x="8075950" y="2325189"/>
          <a:ext cx="4031587" cy="1658981"/>
        </p:xfrm>
        <a:graphic>
          <a:graphicData uri="http://schemas.openxmlformats.org/drawingml/2006/table">
            <a:tbl>
              <a:tblPr firstRow="1" firstCol="1" bandRow="1"/>
              <a:tblGrid>
                <a:gridCol w="4031587">
                  <a:extLst>
                    <a:ext uri="{9D8B030D-6E8A-4147-A177-3AD203B41FA5}">
                      <a16:colId xmlns:a16="http://schemas.microsoft.com/office/drawing/2014/main" val="20000"/>
                    </a:ext>
                  </a:extLst>
                </a:gridCol>
              </a:tblGrid>
              <a:tr h="18433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47464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Human and Physical Geography:</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We will find out where in the world volcanoes are found before looking at how and why they erupt through d</a:t>
                      </a:r>
                      <a:r>
                        <a:rPr lang="en-GB" sz="1100" kern="1200" dirty="0" smtClean="0">
                          <a:solidFill>
                            <a:schemeClr val="tx1"/>
                          </a:solidFill>
                          <a:effectLst/>
                          <a:latin typeface="Century Gothic" panose="020B0502020202020204" pitchFamily="34" charset="0"/>
                          <a:ea typeface="+mn-ea"/>
                          <a:cs typeface="+mn-cs"/>
                        </a:rPr>
                        <a:t>escribing and understanding key aspects of volcanoes and earthquakes. We will explore the positive and negative impact of eruptions on the environment.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kern="1200" dirty="0" smtClean="0">
                          <a:solidFill>
                            <a:schemeClr val="tx1"/>
                          </a:solidFill>
                          <a:effectLst/>
                          <a:latin typeface="Century Gothic" panose="020B0502020202020204" pitchFamily="34" charset="0"/>
                          <a:ea typeface="+mn-ea"/>
                          <a:cs typeface="+mn-cs"/>
                        </a:rPr>
                        <a:t>We will investigate different types of</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settlements and land use.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76611279"/>
              </p:ext>
            </p:extLst>
          </p:nvPr>
        </p:nvGraphicFramePr>
        <p:xfrm>
          <a:off x="4310743" y="130669"/>
          <a:ext cx="3579224" cy="1794061"/>
        </p:xfrm>
        <a:graphic>
          <a:graphicData uri="http://schemas.openxmlformats.org/drawingml/2006/table">
            <a:tbl>
              <a:tblPr firstRow="1" firstCol="1" bandRow="1"/>
              <a:tblGrid>
                <a:gridCol w="3579224">
                  <a:extLst>
                    <a:ext uri="{9D8B030D-6E8A-4147-A177-3AD203B41FA5}">
                      <a16:colId xmlns:a16="http://schemas.microsoft.com/office/drawing/2014/main" val="20000"/>
                    </a:ext>
                  </a:extLst>
                </a:gridCol>
              </a:tblGrid>
              <a:tr h="179573">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1217907">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Computer Science: </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Espresso Coding software </a:t>
                      </a:r>
                      <a:r>
                        <a:rPr lang="en-GB" sz="1100" b="0" i="0" kern="1200" dirty="0" smtClean="0">
                          <a:solidFill>
                            <a:schemeClr val="tx1"/>
                          </a:solidFill>
                          <a:effectLst/>
                          <a:latin typeface="Century Gothic" panose="020B0502020202020204" pitchFamily="34" charset="0"/>
                          <a:ea typeface="+mn-ea"/>
                          <a:cs typeface="+mn-cs"/>
                        </a:rPr>
                        <a:t>to  make</a:t>
                      </a:r>
                      <a:r>
                        <a:rPr lang="en-GB" sz="1100" b="0" i="0" kern="1200" dirty="0" smtClean="0">
                          <a:solidFill>
                            <a:schemeClr val="tx1"/>
                          </a:solidFill>
                          <a:effectLst/>
                          <a:latin typeface="+mn-lt"/>
                          <a:ea typeface="+mn-ea"/>
                          <a:cs typeface="+mn-cs"/>
                        </a:rPr>
                        <a:t> </a:t>
                      </a:r>
                      <a:r>
                        <a:rPr lang="en-GB" sz="1100" b="0" i="0" kern="1200" dirty="0" smtClean="0">
                          <a:solidFill>
                            <a:schemeClr val="tx1"/>
                          </a:solidFill>
                          <a:effectLst/>
                          <a:latin typeface="Century Gothic" panose="020B0502020202020204" pitchFamily="34" charset="0"/>
                          <a:ea typeface="+mn-ea"/>
                          <a:cs typeface="+mn-cs"/>
                        </a:rPr>
                        <a:t>things happen in a sequence, creating simple animations and simulations</a:t>
                      </a:r>
                      <a:r>
                        <a:rPr lang="en-GB" sz="1100" b="0" i="0" kern="1200" baseline="0" dirty="0" smtClean="0">
                          <a:solidFill>
                            <a:schemeClr val="tx1"/>
                          </a:solidFill>
                          <a:effectLst/>
                          <a:latin typeface="Century Gothic" panose="020B0502020202020204" pitchFamily="34" charset="0"/>
                          <a:ea typeface="+mn-ea"/>
                          <a:cs typeface="+mn-cs"/>
                        </a:rPr>
                        <a:t> of aliens and bugs.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i="0" kern="1200" baseline="0" dirty="0" smtClean="0">
                          <a:solidFill>
                            <a:schemeClr val="tx1"/>
                          </a:solidFill>
                          <a:effectLst/>
                          <a:latin typeface="Century Gothic" panose="020B0502020202020204" pitchFamily="34" charset="0"/>
                          <a:ea typeface="+mn-ea"/>
                          <a:cs typeface="+mn-cs"/>
                        </a:rPr>
                        <a:t>Information Technology: </a:t>
                      </a:r>
                      <a:r>
                        <a:rPr lang="en-GB" sz="1100" kern="1200" dirty="0" smtClean="0">
                          <a:solidFill>
                            <a:schemeClr val="tx1"/>
                          </a:solidFill>
                          <a:effectLst/>
                          <a:latin typeface="Century Gothic" panose="020B0502020202020204" pitchFamily="34" charset="0"/>
                          <a:ea typeface="+mn-ea"/>
                          <a:cs typeface="+mn-cs"/>
                        </a:rPr>
                        <a:t>We will learn how to collect and combine information to design and create a PowerPoint on </a:t>
                      </a:r>
                      <a:r>
                        <a:rPr lang="en-GB" sz="1100" kern="1200" dirty="0" smtClean="0">
                          <a:solidFill>
                            <a:schemeClr val="tx1"/>
                          </a:solidFill>
                          <a:effectLst/>
                          <a:latin typeface="Century Gothic" panose="020B0502020202020204" pitchFamily="34" charset="0"/>
                          <a:ea typeface="+mn-ea"/>
                          <a:cs typeface="+mn-cs"/>
                        </a:rPr>
                        <a:t>the Anglo-Saxons. </a:t>
                      </a:r>
                      <a:endParaRPr lang="en-GB" sz="1100" b="1" i="0" kern="1200" baseline="0" dirty="0" smtClean="0">
                        <a:solidFill>
                          <a:srgbClr val="FF0000"/>
                        </a:solidFill>
                        <a:effectLst/>
                        <a:latin typeface="Century Gothic" panose="020B0502020202020204" pitchFamily="34" charset="0"/>
                        <a:ea typeface="+mn-ea"/>
                        <a:cs typeface="+mn-cs"/>
                      </a:endParaRPr>
                    </a:p>
                    <a:p>
                      <a:pPr marL="0" marR="0" indent="0" algn="l" defTabSz="914400" rtl="0" eaLnBrk="1" fontAlgn="auto" latinLnBrk="0" hangingPunct="1">
                        <a:lnSpc>
                          <a:spcPct val="107000"/>
                        </a:lnSpc>
                        <a:spcBef>
                          <a:spcPts val="0"/>
                        </a:spcBef>
                        <a:spcAft>
                          <a:spcPts val="0"/>
                        </a:spcAft>
                        <a:buClrTx/>
                        <a:buSzTx/>
                        <a:buFontTx/>
                        <a:buNone/>
                        <a:tabLst/>
                        <a:defRPr/>
                      </a:pPr>
                      <a:r>
                        <a:rPr lang="en-GB" sz="1100" b="1" i="0" kern="1200" baseline="0" dirty="0" smtClean="0">
                          <a:solidFill>
                            <a:schemeClr val="tx1"/>
                          </a:solidFill>
                          <a:effectLst/>
                          <a:latin typeface="Century Gothic" panose="020B0502020202020204" pitchFamily="34" charset="0"/>
                          <a:ea typeface="+mn-ea"/>
                          <a:cs typeface="+mn-cs"/>
                        </a:rPr>
                        <a:t>Digital Literacy and E-Safety: </a:t>
                      </a:r>
                      <a:r>
                        <a:rPr lang="en-GB" sz="1100" b="0" i="0" kern="1200" baseline="0" dirty="0" smtClean="0">
                          <a:solidFill>
                            <a:schemeClr val="tx1"/>
                          </a:solidFill>
                          <a:effectLst/>
                          <a:latin typeface="Century Gothic" panose="020B0502020202020204" pitchFamily="34" charset="0"/>
                          <a:ea typeface="+mn-ea"/>
                          <a:cs typeface="+mn-cs"/>
                        </a:rPr>
                        <a:t>We will learn how to use the internet safely and effectively to research.</a:t>
                      </a:r>
                      <a:endPar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950342457"/>
              </p:ext>
            </p:extLst>
          </p:nvPr>
        </p:nvGraphicFramePr>
        <p:xfrm>
          <a:off x="88136" y="4255407"/>
          <a:ext cx="3999004" cy="1076326"/>
        </p:xfrm>
        <a:graphic>
          <a:graphicData uri="http://schemas.openxmlformats.org/drawingml/2006/table">
            <a:tbl>
              <a:tblPr firstRow="1" firstCol="1" bandRow="1"/>
              <a:tblGrid>
                <a:gridCol w="3999004">
                  <a:extLst>
                    <a:ext uri="{9D8B030D-6E8A-4147-A177-3AD203B41FA5}">
                      <a16:colId xmlns:a16="http://schemas.microsoft.com/office/drawing/2014/main" val="20000"/>
                    </a:ext>
                  </a:extLst>
                </a:gridCol>
              </a:tblGrid>
              <a:tr h="9666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548091">
                <a:tc>
                  <a:txBody>
                    <a:bodyPr/>
                    <a:lstStyle/>
                    <a:p>
                      <a:pPr algn="l">
                        <a:lnSpc>
                          <a:spcPct val="107000"/>
                        </a:lnSpc>
                        <a:spcAft>
                          <a:spcPts val="0"/>
                        </a:spcAft>
                      </a:pPr>
                      <a:r>
                        <a:rPr lang="en-GB" sz="1100" dirty="0">
                          <a:effectLst/>
                          <a:latin typeface="Century Gothic" panose="020B0502020202020204" pitchFamily="34" charset="0"/>
                          <a:ea typeface="Calibri" panose="020F0502020204030204" pitchFamily="34" charset="0"/>
                          <a:cs typeface="Times New Roman" panose="02020603050405020304" pitchFamily="18" charset="0"/>
                        </a:rPr>
                        <a:t>W</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e will learn where, how and why people worship with a focus on Muslims, Jewish people and Christians</a:t>
                      </a:r>
                    </a:p>
                    <a:p>
                      <a:pPr algn="l">
                        <a:lnSpc>
                          <a:spcPct val="107000"/>
                        </a:lnSpc>
                        <a:spcAft>
                          <a:spcPts val="0"/>
                        </a:spcAft>
                      </a:pP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We will investigate why people think life is like a journey and how people mark the significant events of life with a focus on </a:t>
                      </a:r>
                      <a:r>
                        <a:rPr lang="en-US" sz="1100" baseline="0" dirty="0">
                          <a:effectLst/>
                          <a:latin typeface="Century Gothic" panose="020B0502020202020204" pitchFamily="34" charset="0"/>
                          <a:ea typeface="Calibri" panose="020F0502020204030204" pitchFamily="34" charset="0"/>
                          <a:cs typeface="Times New Roman" panose="02020603050405020304" pitchFamily="18" charset="0"/>
                        </a:rPr>
                        <a:t>Christians, Hindus, Muslims, non-religious people.</a:t>
                      </a:r>
                      <a:endParaRPr lang="en-GB" sz="11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80275387"/>
              </p:ext>
            </p:extLst>
          </p:nvPr>
        </p:nvGraphicFramePr>
        <p:xfrm>
          <a:off x="88136" y="128667"/>
          <a:ext cx="3998929" cy="1262596"/>
        </p:xfrm>
        <a:graphic>
          <a:graphicData uri="http://schemas.openxmlformats.org/drawingml/2006/table">
            <a:tbl>
              <a:tblPr firstRow="1" firstCol="1" bandRow="1"/>
              <a:tblGrid>
                <a:gridCol w="3998929">
                  <a:extLst>
                    <a:ext uri="{9D8B030D-6E8A-4147-A177-3AD203B41FA5}">
                      <a16:colId xmlns:a16="http://schemas.microsoft.com/office/drawing/2014/main" val="20000"/>
                    </a:ext>
                  </a:extLst>
                </a:gridCol>
              </a:tblGrid>
              <a:tr h="3487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Design and </a:t>
                      </a:r>
                      <a:r>
                        <a:rPr lang="en-GB" sz="1100" b="1" dirty="0" smtClean="0">
                          <a:effectLst/>
                          <a:latin typeface="Century Gothic" panose="020B0502020202020204" pitchFamily="34" charset="0"/>
                          <a:ea typeface="Calibri" panose="020F0502020204030204" pitchFamily="34" charset="0"/>
                          <a:cs typeface="Times New Roman" panose="02020603050405020304" pitchFamily="18" charset="0"/>
                        </a:rPr>
                        <a:t>Technology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083208">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dirty="0" smtClean="0">
                          <a:effectLst/>
                          <a:latin typeface="Century Gothic" panose="020B0502020202020204" pitchFamily="34" charset="0"/>
                          <a:ea typeface="Calibri" panose="020F0502020204030204" pitchFamily="34" charset="0"/>
                          <a:cs typeface="Times New Roman" panose="02020603050405020304" pitchFamily="18" charset="0"/>
                        </a:rPr>
                        <a:t>Bridges:</a:t>
                      </a:r>
                      <a:r>
                        <a:rPr lang="en-GB" sz="1100" dirty="0" smtClean="0">
                          <a:effectLst/>
                          <a:latin typeface="Century Gothic" panose="020B0502020202020204" pitchFamily="34" charset="0"/>
                          <a:ea typeface="Calibri" panose="020F0502020204030204" pitchFamily="34" charset="0"/>
                          <a:cs typeface="Times New Roman" panose="02020603050405020304" pitchFamily="18" charset="0"/>
                        </a:rPr>
                        <a:t> We will</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 learn about different types of bridges and techniques used in order to strength bridges. We will use this knowledge to design, make and evaluate our own bridge structures.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Printing blocks: </a:t>
                      </a:r>
                      <a:r>
                        <a:rPr lang="en-GB" sz="1100" kern="1200" dirty="0" smtClean="0">
                          <a:solidFill>
                            <a:schemeClr val="tx1"/>
                          </a:solidFill>
                          <a:effectLst/>
                          <a:latin typeface="Century Gothic" panose="020B0502020202020204" pitchFamily="34" charset="0"/>
                          <a:ea typeface="+mn-ea"/>
                          <a:cs typeface="+mn-cs"/>
                        </a:rPr>
                        <a:t>We will be using printing blocks to add detail to designs.</a:t>
                      </a:r>
                      <a:endParaRPr lang="en-GB" sz="1100" b="1" baseline="0" dirty="0" smtClean="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21645123"/>
              </p:ext>
            </p:extLst>
          </p:nvPr>
        </p:nvGraphicFramePr>
        <p:xfrm>
          <a:off x="4291931" y="2022282"/>
          <a:ext cx="3598036" cy="538163"/>
        </p:xfrm>
        <a:graphic>
          <a:graphicData uri="http://schemas.openxmlformats.org/drawingml/2006/table">
            <a:tbl>
              <a:tblPr firstRow="1" firstCol="1" bandRow="1"/>
              <a:tblGrid>
                <a:gridCol w="3598036">
                  <a:extLst>
                    <a:ext uri="{9D8B030D-6E8A-4147-A177-3AD203B41FA5}">
                      <a16:colId xmlns:a16="http://schemas.microsoft.com/office/drawing/2014/main" val="20000"/>
                    </a:ext>
                  </a:extLst>
                </a:gridCol>
              </a:tblGrid>
              <a:tr h="8399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215006">
                <a:tc>
                  <a:txBody>
                    <a:bodyPr/>
                    <a:lstStyle/>
                    <a:p>
                      <a:pPr algn="l">
                        <a:lnSpc>
                          <a:spcPct val="107000"/>
                        </a:lnSpc>
                        <a:spcAft>
                          <a:spcPts val="0"/>
                        </a:spcAft>
                      </a:pPr>
                      <a:r>
                        <a:rPr lang="en-GB" sz="1100" b="0" dirty="0" smtClean="0">
                          <a:effectLst/>
                          <a:latin typeface="Century Gothic" panose="020B0502020202020204" pitchFamily="34" charset="0"/>
                          <a:ea typeface="Calibri" panose="020F0502020204030204" pitchFamily="34" charset="0"/>
                          <a:cs typeface="Times New Roman" panose="02020603050405020304" pitchFamily="18" charset="0"/>
                        </a:rPr>
                        <a:t>We will</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 be exploring the Awesome Anglo-Saxons with an interactive workshop this term!  </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4797882" y="2851603"/>
            <a:ext cx="1148862" cy="998030"/>
          </a:xfrm>
          <a:prstGeom prst="rect">
            <a:avLst/>
          </a:prstGeom>
          <a:noFill/>
        </p:spPr>
        <p:txBody>
          <a:bodyPr wrap="square" rtlCol="0">
            <a:spAutoFit/>
          </a:bodyPr>
          <a:lstStyle/>
          <a:p>
            <a:pPr algn="ctr">
              <a:lnSpc>
                <a:spcPct val="107000"/>
              </a:lnSpc>
            </a:pPr>
            <a:r>
              <a:rPr lang="en-GB" sz="1100" b="1" dirty="0">
                <a:latin typeface="Century Gothic" panose="020B0502020202020204" pitchFamily="34" charset="0"/>
                <a:ea typeface="Calibri" panose="020F0502020204030204" pitchFamily="34" charset="0"/>
                <a:cs typeface="Times New Roman" panose="02020603050405020304" pitchFamily="18" charset="0"/>
              </a:rPr>
              <a:t>Year 3</a:t>
            </a:r>
          </a:p>
          <a:p>
            <a:pPr algn="ctr">
              <a:lnSpc>
                <a:spcPct val="107000"/>
              </a:lnSpc>
            </a:pPr>
            <a:r>
              <a:rPr lang="en-GB" sz="1100" b="1" dirty="0">
                <a:latin typeface="Century Gothic" panose="020B0502020202020204" pitchFamily="34" charset="0"/>
                <a:ea typeface="Calibri" panose="020F0502020204030204" pitchFamily="34" charset="0"/>
                <a:cs typeface="Times New Roman" panose="02020603050405020304" pitchFamily="18" charset="0"/>
              </a:rPr>
              <a:t>Autumn </a:t>
            </a:r>
            <a:r>
              <a:rPr lang="en-GB" sz="1100" b="1" dirty="0" smtClean="0">
                <a:latin typeface="Century Gothic" panose="020B0502020202020204" pitchFamily="34" charset="0"/>
                <a:ea typeface="Calibri" panose="020F0502020204030204" pitchFamily="34" charset="0"/>
                <a:cs typeface="Times New Roman" panose="02020603050405020304" pitchFamily="18" charset="0"/>
              </a:rPr>
              <a:t>2023</a:t>
            </a: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r>
              <a:rPr lang="en-GB" sz="1100" i="1" dirty="0" smtClean="0">
                <a:latin typeface="Century Gothic" panose="020B0502020202020204" pitchFamily="34" charset="0"/>
                <a:ea typeface="Calibri" panose="020F0502020204030204" pitchFamily="34" charset="0"/>
                <a:cs typeface="Times New Roman" panose="02020603050405020304" pitchFamily="18" charset="0"/>
              </a:rPr>
              <a:t>Awesome Anglo-Saxons</a:t>
            </a: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AutoShape 2" descr="Anglo-Saxons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AutoShape 4" descr="Anglo-Saxons - Wikipedia"/>
          <p:cNvSpPr>
            <a:spLocks noChangeAspect="1" noChangeArrowheads="1"/>
          </p:cNvSpPr>
          <p:nvPr/>
        </p:nvSpPr>
        <p:spPr bwMode="auto">
          <a:xfrm>
            <a:off x="6037975" y="2748116"/>
            <a:ext cx="144721" cy="14472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 name="Picture 6" descr="Anglo-Saxons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6202" y="2869356"/>
            <a:ext cx="1380225" cy="96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270B1B-F2E9-45D5-9BCF-BF17D751CE51}"/>
              </a:ext>
            </a:extLst>
          </p:cNvPr>
          <p:cNvGraphicFramePr>
            <a:graphicFrameLocks noGrp="1"/>
          </p:cNvGraphicFramePr>
          <p:nvPr>
            <p:extLst>
              <p:ext uri="{D42A27DB-BD31-4B8C-83A1-F6EECF244321}">
                <p14:modId xmlns:p14="http://schemas.microsoft.com/office/powerpoint/2010/main" val="3126330983"/>
              </p:ext>
            </p:extLst>
          </p:nvPr>
        </p:nvGraphicFramePr>
        <p:xfrm>
          <a:off x="121186" y="72541"/>
          <a:ext cx="5603913" cy="6717348"/>
        </p:xfrm>
        <a:graphic>
          <a:graphicData uri="http://schemas.openxmlformats.org/drawingml/2006/table">
            <a:tbl>
              <a:tblPr firstRow="1" firstCol="1" bandRow="1"/>
              <a:tblGrid>
                <a:gridCol w="5603913">
                  <a:extLst>
                    <a:ext uri="{9D8B030D-6E8A-4147-A177-3AD203B41FA5}">
                      <a16:colId xmlns:a16="http://schemas.microsoft.com/office/drawing/2014/main" val="20000"/>
                    </a:ext>
                  </a:extLst>
                </a:gridCol>
              </a:tblGrid>
              <a:tr h="17495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 </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886027">
                <a:tc>
                  <a:txBody>
                    <a:bodyPr/>
                    <a:lstStyle/>
                    <a:p>
                      <a:r>
                        <a:rPr lang="en-GB" sz="1100" b="1" kern="1200" dirty="0" smtClean="0">
                          <a:solidFill>
                            <a:schemeClr val="tx1"/>
                          </a:solidFill>
                          <a:effectLst/>
                          <a:latin typeface="Century Gothic" panose="020B0502020202020204" pitchFamily="34" charset="0"/>
                          <a:ea typeface="+mn-ea"/>
                          <a:cs typeface="+mn-cs"/>
                        </a:rPr>
                        <a:t>Spellings</a:t>
                      </a:r>
                    </a:p>
                    <a:p>
                      <a:r>
                        <a:rPr lang="en-GB" sz="1100" kern="1200" dirty="0" smtClean="0">
                          <a:solidFill>
                            <a:schemeClr val="tx1"/>
                          </a:solidFill>
                          <a:effectLst/>
                          <a:latin typeface="Century Gothic" panose="020B0502020202020204" pitchFamily="34" charset="0"/>
                          <a:ea typeface="+mn-ea"/>
                          <a:cs typeface="+mn-cs"/>
                        </a:rPr>
                        <a:t>Alternative spellings. </a:t>
                      </a:r>
                    </a:p>
                    <a:p>
                      <a:r>
                        <a:rPr lang="en-GB" sz="1100" kern="1200" dirty="0" smtClean="0">
                          <a:solidFill>
                            <a:schemeClr val="tx1"/>
                          </a:solidFill>
                          <a:effectLst/>
                          <a:latin typeface="Century Gothic" panose="020B0502020202020204" pitchFamily="34" charset="0"/>
                          <a:ea typeface="+mn-ea"/>
                          <a:cs typeface="+mn-cs"/>
                        </a:rPr>
                        <a:t>Homophones and near homophones. </a:t>
                      </a:r>
                    </a:p>
                    <a:p>
                      <a:r>
                        <a:rPr lang="en-GB" sz="1100" kern="1200" dirty="0" smtClean="0">
                          <a:solidFill>
                            <a:schemeClr val="tx1"/>
                          </a:solidFill>
                          <a:effectLst/>
                          <a:latin typeface="Century Gothic" panose="020B0502020202020204" pitchFamily="34" charset="0"/>
                          <a:ea typeface="+mn-ea"/>
                          <a:cs typeface="+mn-cs"/>
                        </a:rPr>
                        <a:t>-</a:t>
                      </a:r>
                      <a:r>
                        <a:rPr lang="en-GB" sz="1100" kern="1200" dirty="0" err="1" smtClean="0">
                          <a:solidFill>
                            <a:schemeClr val="tx1"/>
                          </a:solidFill>
                          <a:effectLst/>
                          <a:latin typeface="Century Gothic" panose="020B0502020202020204" pitchFamily="34" charset="0"/>
                          <a:ea typeface="+mn-ea"/>
                          <a:cs typeface="+mn-cs"/>
                        </a:rPr>
                        <a:t>ly</a:t>
                      </a:r>
                      <a:r>
                        <a:rPr lang="en-GB" sz="1100" kern="1200" dirty="0" smtClean="0">
                          <a:solidFill>
                            <a:schemeClr val="tx1"/>
                          </a:solidFill>
                          <a:effectLst/>
                          <a:latin typeface="Century Gothic" panose="020B0502020202020204" pitchFamily="34" charset="0"/>
                          <a:ea typeface="+mn-ea"/>
                          <a:cs typeface="+mn-cs"/>
                        </a:rPr>
                        <a:t> suffix</a:t>
                      </a:r>
                    </a:p>
                    <a:p>
                      <a:r>
                        <a:rPr lang="en-GB" sz="1100" kern="1200" dirty="0" smtClean="0">
                          <a:solidFill>
                            <a:schemeClr val="tx1"/>
                          </a:solidFill>
                          <a:effectLst/>
                          <a:latin typeface="Century Gothic" panose="020B0502020202020204" pitchFamily="34" charset="0"/>
                          <a:ea typeface="+mn-ea"/>
                          <a:cs typeface="+mn-cs"/>
                        </a:rPr>
                        <a:t>Range of words taken from the year 3 and 4 spelling word list</a:t>
                      </a:r>
                    </a:p>
                    <a:p>
                      <a:r>
                        <a:rPr lang="en-GB" sz="1100" b="1" kern="1200" dirty="0" smtClean="0">
                          <a:solidFill>
                            <a:schemeClr val="tx1"/>
                          </a:solidFill>
                          <a:effectLst/>
                          <a:latin typeface="Century Gothic" panose="020B0502020202020204" pitchFamily="34" charset="0"/>
                          <a:ea typeface="+mn-ea"/>
                          <a:cs typeface="+mn-cs"/>
                        </a:rPr>
                        <a:t>Vocabulary, Grammar and Punctuation:</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Noun phrases. </a:t>
                      </a:r>
                    </a:p>
                    <a:p>
                      <a:r>
                        <a:rPr lang="en-GB" sz="1100" kern="1200" dirty="0" smtClean="0">
                          <a:solidFill>
                            <a:schemeClr val="tx1"/>
                          </a:solidFill>
                          <a:effectLst/>
                          <a:latin typeface="Century Gothic" panose="020B0502020202020204" pitchFamily="34" charset="0"/>
                          <a:ea typeface="+mn-ea"/>
                          <a:cs typeface="+mn-cs"/>
                        </a:rPr>
                        <a:t>Different sentence types and expanding sentences.</a:t>
                      </a:r>
                    </a:p>
                    <a:p>
                      <a:r>
                        <a:rPr lang="en-GB" sz="1100" kern="1200" dirty="0" smtClean="0">
                          <a:solidFill>
                            <a:schemeClr val="tx1"/>
                          </a:solidFill>
                          <a:effectLst/>
                          <a:latin typeface="Century Gothic" panose="020B0502020202020204" pitchFamily="34" charset="0"/>
                          <a:ea typeface="+mn-ea"/>
                          <a:cs typeface="+mn-cs"/>
                        </a:rPr>
                        <a:t>Apostrophes.</a:t>
                      </a:r>
                    </a:p>
                    <a:p>
                      <a:r>
                        <a:rPr lang="en-GB" sz="1100" kern="1200" dirty="0" smtClean="0">
                          <a:solidFill>
                            <a:schemeClr val="tx1"/>
                          </a:solidFill>
                          <a:effectLst/>
                          <a:latin typeface="Century Gothic" panose="020B0502020202020204" pitchFamily="34" charset="0"/>
                          <a:ea typeface="+mn-ea"/>
                          <a:cs typeface="+mn-cs"/>
                        </a:rPr>
                        <a:t>Past and present tense. </a:t>
                      </a:r>
                    </a:p>
                    <a:p>
                      <a:r>
                        <a:rPr lang="en-GB" sz="1100" kern="1200" dirty="0" smtClean="0">
                          <a:solidFill>
                            <a:schemeClr val="tx1"/>
                          </a:solidFill>
                          <a:effectLst/>
                          <a:latin typeface="Century Gothic" panose="020B0502020202020204" pitchFamily="34" charset="0"/>
                          <a:ea typeface="+mn-ea"/>
                          <a:cs typeface="+mn-cs"/>
                        </a:rPr>
                        <a:t>Vowels and consonants. </a:t>
                      </a:r>
                    </a:p>
                    <a:p>
                      <a:r>
                        <a:rPr lang="en-GB" sz="1100" kern="1200" dirty="0" smtClean="0">
                          <a:solidFill>
                            <a:schemeClr val="tx1"/>
                          </a:solidFill>
                          <a:effectLst/>
                          <a:latin typeface="Century Gothic" panose="020B0502020202020204" pitchFamily="34" charset="0"/>
                          <a:ea typeface="+mn-ea"/>
                          <a:cs typeface="+mn-cs"/>
                        </a:rPr>
                        <a:t>‘A’ or ‘an’.</a:t>
                      </a:r>
                      <a:endParaRPr lang="en-GB" sz="1100" kern="1200" dirty="0" smtClean="0">
                        <a:solidFill>
                          <a:srgbClr val="FF0000"/>
                        </a:solidFill>
                        <a:effectLst/>
                        <a:latin typeface="Century Gothic" panose="020B0502020202020204" pitchFamily="34" charset="0"/>
                        <a:ea typeface="+mn-ea"/>
                        <a:cs typeface="+mn-cs"/>
                      </a:endParaRPr>
                    </a:p>
                    <a:p>
                      <a:r>
                        <a:rPr lang="en-GB" sz="1100" b="1" kern="1200" dirty="0" smtClean="0">
                          <a:solidFill>
                            <a:schemeClr val="tx1"/>
                          </a:solidFill>
                          <a:effectLst/>
                          <a:latin typeface="Century Gothic" panose="020B0502020202020204" pitchFamily="34" charset="0"/>
                          <a:ea typeface="+mn-ea"/>
                          <a:cs typeface="+mn-cs"/>
                        </a:rPr>
                        <a:t>Reading </a:t>
                      </a:r>
                      <a:r>
                        <a:rPr lang="en-GB" sz="1100" b="1" kern="1200" dirty="0">
                          <a:solidFill>
                            <a:schemeClr val="tx1"/>
                          </a:solidFill>
                          <a:effectLst/>
                          <a:latin typeface="Century Gothic" panose="020B0502020202020204" pitchFamily="34" charset="0"/>
                          <a:ea typeface="+mn-ea"/>
                          <a:cs typeface="+mn-cs"/>
                        </a:rPr>
                        <a:t>and VIPERS (vocabulary, infer, predict, explain, retrieve, sequence/summarise):</a:t>
                      </a:r>
                      <a:endParaRPr lang="en-GB" sz="110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Through studying How to </a:t>
                      </a:r>
                      <a:r>
                        <a:rPr lang="en-GB" sz="1100" kern="1200" dirty="0" smtClean="0">
                          <a:solidFill>
                            <a:schemeClr val="tx1"/>
                          </a:solidFill>
                          <a:effectLst/>
                          <a:latin typeface="Century Gothic" panose="020B0502020202020204" pitchFamily="34" charset="0"/>
                          <a:ea typeface="+mn-ea"/>
                          <a:cs typeface="+mn-cs"/>
                        </a:rPr>
                        <a:t>be an Anglo-Saxon we </a:t>
                      </a:r>
                      <a:r>
                        <a:rPr lang="en-GB" sz="1100" kern="1200" dirty="0">
                          <a:solidFill>
                            <a:schemeClr val="tx1"/>
                          </a:solidFill>
                          <a:effectLst/>
                          <a:latin typeface="Century Gothic" panose="020B0502020202020204" pitchFamily="34" charset="0"/>
                          <a:ea typeface="+mn-ea"/>
                          <a:cs typeface="+mn-cs"/>
                        </a:rPr>
                        <a:t>will:</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develop our understanding of what we read by: predicting what might happen from details stated and implied, drawing inferences and justifying inferences with evidence and identifying how language, structure, and presentation contribute to meaning.</a:t>
                      </a:r>
                    </a:p>
                    <a:p>
                      <a:r>
                        <a:rPr lang="en-GB" sz="1100" kern="1200" dirty="0">
                          <a:solidFill>
                            <a:schemeClr val="tx1"/>
                          </a:solidFill>
                          <a:effectLst/>
                          <a:latin typeface="Century Gothic" panose="020B0502020202020204" pitchFamily="34" charset="0"/>
                          <a:ea typeface="+mn-ea"/>
                          <a:cs typeface="+mn-cs"/>
                        </a:rPr>
                        <a:t>Through studying our key texts we will: </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develop positive attitudes to reading and understanding of what we read by: listening to and discussing a wide range of fiction, poetry, plays, non-fiction and reference books or textbooks. Also we will be identifying and discussing themes and conventions in a wide range of writing and increasing our familiarity with a wide range of books, including fairy stories, myths and legends, and retelling some of these orally.</a:t>
                      </a:r>
                    </a:p>
                    <a:p>
                      <a:r>
                        <a:rPr lang="en-GB" sz="1100" b="1" kern="1200" dirty="0">
                          <a:solidFill>
                            <a:schemeClr val="tx1"/>
                          </a:solidFill>
                          <a:effectLst/>
                          <a:latin typeface="Century Gothic" panose="020B0502020202020204" pitchFamily="34" charset="0"/>
                          <a:ea typeface="+mn-ea"/>
                          <a:cs typeface="+mn-cs"/>
                        </a:rPr>
                        <a:t>Key texts: </a:t>
                      </a:r>
                      <a:r>
                        <a:rPr lang="en-GB" sz="1100" kern="1200" dirty="0">
                          <a:solidFill>
                            <a:schemeClr val="tx1"/>
                          </a:solidFill>
                          <a:effectLst/>
                          <a:latin typeface="Century Gothic" panose="020B0502020202020204" pitchFamily="34" charset="0"/>
                          <a:ea typeface="+mn-ea"/>
                          <a:cs typeface="+mn-cs"/>
                        </a:rPr>
                        <a:t>How to </a:t>
                      </a:r>
                      <a:r>
                        <a:rPr lang="en-GB" sz="1100" kern="1200" dirty="0" smtClean="0">
                          <a:solidFill>
                            <a:schemeClr val="tx1"/>
                          </a:solidFill>
                          <a:effectLst/>
                          <a:latin typeface="Century Gothic" panose="020B0502020202020204" pitchFamily="34" charset="0"/>
                          <a:ea typeface="+mn-ea"/>
                          <a:cs typeface="+mn-cs"/>
                        </a:rPr>
                        <a:t>be an Anglo-Saxon,</a:t>
                      </a:r>
                      <a:r>
                        <a:rPr lang="en-GB" sz="1100" kern="1200" baseline="0" dirty="0" smtClean="0">
                          <a:solidFill>
                            <a:schemeClr val="tx1"/>
                          </a:solidFill>
                          <a:effectLst/>
                          <a:latin typeface="Century Gothic" panose="020B0502020202020204" pitchFamily="34" charset="0"/>
                          <a:ea typeface="+mn-ea"/>
                          <a:cs typeface="+mn-cs"/>
                        </a:rPr>
                        <a:t> </a:t>
                      </a:r>
                      <a:r>
                        <a:rPr lang="en-GB" sz="1100" kern="1200" baseline="0" dirty="0" err="1" smtClean="0">
                          <a:solidFill>
                            <a:schemeClr val="tx1"/>
                          </a:solidFill>
                          <a:effectLst/>
                          <a:latin typeface="Century Gothic" panose="020B0502020202020204" pitchFamily="34" charset="0"/>
                          <a:ea typeface="+mn-ea"/>
                          <a:cs typeface="+mn-cs"/>
                        </a:rPr>
                        <a:t>Varjak</a:t>
                      </a:r>
                      <a:r>
                        <a:rPr lang="en-GB" sz="1100" kern="1200" baseline="0" dirty="0" smtClean="0">
                          <a:solidFill>
                            <a:schemeClr val="tx1"/>
                          </a:solidFill>
                          <a:effectLst/>
                          <a:latin typeface="Century Gothic" panose="020B0502020202020204" pitchFamily="34" charset="0"/>
                          <a:ea typeface="+mn-ea"/>
                          <a:cs typeface="+mn-cs"/>
                        </a:rPr>
                        <a:t> Paw, Beowulf and Anglo-Saxon Boy. </a:t>
                      </a:r>
                      <a:endParaRPr lang="en-GB" sz="1100" kern="1200" dirty="0">
                        <a:solidFill>
                          <a:schemeClr val="tx1"/>
                        </a:solidFill>
                        <a:effectLst/>
                        <a:latin typeface="Century Gothic" panose="020B0502020202020204" pitchFamily="34" charset="0"/>
                        <a:ea typeface="+mn-ea"/>
                        <a:cs typeface="+mn-cs"/>
                      </a:endParaRPr>
                    </a:p>
                    <a:p>
                      <a:r>
                        <a:rPr lang="en-GB" sz="1100" b="1" kern="1200" dirty="0">
                          <a:solidFill>
                            <a:schemeClr val="tx1"/>
                          </a:solidFill>
                          <a:effectLst/>
                          <a:latin typeface="Century Gothic" panose="020B0502020202020204" pitchFamily="34" charset="0"/>
                          <a:ea typeface="+mn-ea"/>
                          <a:cs typeface="+mn-cs"/>
                        </a:rPr>
                        <a:t>Writing:</a:t>
                      </a:r>
                      <a:endParaRPr lang="en-GB" sz="110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We will develop positive attitudes towards and stamina for writing through planning, drafting and editing by:</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writing </a:t>
                      </a:r>
                      <a:r>
                        <a:rPr lang="en-GB" sz="1100" kern="1200" dirty="0" smtClean="0">
                          <a:solidFill>
                            <a:schemeClr val="tx1"/>
                          </a:solidFill>
                          <a:effectLst/>
                          <a:latin typeface="Century Gothic" panose="020B0502020202020204" pitchFamily="34" charset="0"/>
                          <a:ea typeface="+mn-ea"/>
                          <a:cs typeface="+mn-cs"/>
                        </a:rPr>
                        <a:t>about real events, including a letter,</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newspaper report</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and a non-chronological report.</a:t>
                      </a:r>
                      <a:r>
                        <a:rPr lang="en-GB" sz="1100" kern="1200" baseline="0" dirty="0" smtClean="0">
                          <a:solidFill>
                            <a:schemeClr val="tx1"/>
                          </a:solidFill>
                          <a:effectLst/>
                          <a:latin typeface="Century Gothic" panose="020B0502020202020204" pitchFamily="34" charset="0"/>
                          <a:ea typeface="+mn-ea"/>
                          <a:cs typeface="+mn-cs"/>
                        </a:rPr>
                        <a:t> </a:t>
                      </a: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writing </a:t>
                      </a:r>
                      <a:r>
                        <a:rPr lang="en-GB" sz="1100" kern="1200" dirty="0">
                          <a:solidFill>
                            <a:schemeClr val="tx1"/>
                          </a:solidFill>
                          <a:effectLst/>
                          <a:latin typeface="Century Gothic" panose="020B0502020202020204" pitchFamily="34" charset="0"/>
                          <a:ea typeface="+mn-ea"/>
                          <a:cs typeface="+mn-cs"/>
                        </a:rPr>
                        <a:t>for different purposes through writing a set of instructions, a </a:t>
                      </a:r>
                      <a:r>
                        <a:rPr lang="en-GB" sz="1100" kern="1200" dirty="0" smtClean="0">
                          <a:solidFill>
                            <a:schemeClr val="tx1"/>
                          </a:solidFill>
                          <a:effectLst/>
                          <a:latin typeface="Century Gothic" panose="020B0502020202020204" pitchFamily="34" charset="0"/>
                          <a:ea typeface="+mn-ea"/>
                          <a:cs typeface="+mn-cs"/>
                        </a:rPr>
                        <a:t>haiku and explanation on</a:t>
                      </a:r>
                      <a:r>
                        <a:rPr lang="en-GB" sz="1100" kern="1200" baseline="0" dirty="0" smtClean="0">
                          <a:solidFill>
                            <a:schemeClr val="tx1"/>
                          </a:solidFill>
                          <a:effectLst/>
                          <a:latin typeface="Century Gothic" panose="020B0502020202020204" pitchFamily="34" charset="0"/>
                          <a:ea typeface="+mn-ea"/>
                          <a:cs typeface="+mn-cs"/>
                        </a:rPr>
                        <a:t> fossils. </a:t>
                      </a:r>
                      <a:endParaRPr lang="en-GB" sz="1100" kern="1200" dirty="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writing </a:t>
                      </a:r>
                      <a:r>
                        <a:rPr lang="en-GB" sz="1100" kern="1200" dirty="0">
                          <a:solidFill>
                            <a:schemeClr val="tx1"/>
                          </a:solidFill>
                          <a:effectLst/>
                          <a:latin typeface="Century Gothic" panose="020B0502020202020204" pitchFamily="34" charset="0"/>
                          <a:ea typeface="+mn-ea"/>
                          <a:cs typeface="+mn-cs"/>
                        </a:rPr>
                        <a:t>a narrative </a:t>
                      </a:r>
                      <a:r>
                        <a:rPr lang="en-GB" sz="1100" kern="1200" dirty="0" smtClean="0">
                          <a:solidFill>
                            <a:schemeClr val="tx1"/>
                          </a:solidFill>
                          <a:effectLst/>
                          <a:latin typeface="Century Gothic" panose="020B0502020202020204" pitchFamily="34" charset="0"/>
                          <a:ea typeface="+mn-ea"/>
                          <a:cs typeface="+mn-cs"/>
                        </a:rPr>
                        <a:t>inspired by </a:t>
                      </a:r>
                      <a:r>
                        <a:rPr lang="en-GB" sz="1100" kern="1200" dirty="0" err="1" smtClean="0">
                          <a:solidFill>
                            <a:schemeClr val="tx1"/>
                          </a:solidFill>
                          <a:effectLst/>
                          <a:latin typeface="Century Gothic" panose="020B0502020202020204" pitchFamily="34" charset="0"/>
                          <a:ea typeface="+mn-ea"/>
                          <a:cs typeface="+mn-cs"/>
                        </a:rPr>
                        <a:t>Varjak</a:t>
                      </a:r>
                      <a:r>
                        <a:rPr lang="en-GB" sz="1100" kern="1200" baseline="0" dirty="0" smtClean="0">
                          <a:solidFill>
                            <a:schemeClr val="tx1"/>
                          </a:solidFill>
                          <a:effectLst/>
                          <a:latin typeface="Century Gothic" panose="020B0502020202020204" pitchFamily="34" charset="0"/>
                          <a:ea typeface="+mn-ea"/>
                          <a:cs typeface="+mn-cs"/>
                        </a:rPr>
                        <a:t> Paw.</a:t>
                      </a:r>
                      <a:endParaRPr lang="en-GB" sz="110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 </a:t>
                      </a:r>
                    </a:p>
                    <a:p>
                      <a:r>
                        <a:rPr lang="en-GB" sz="110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t>
                      </a:r>
                      <a:r>
                        <a:rPr lang="en-GB" sz="1100" kern="1200" dirty="0" smtClean="0">
                          <a:solidFill>
                            <a:schemeClr val="tx1"/>
                          </a:solidFill>
                          <a:effectLst/>
                          <a:latin typeface="Century Gothic" panose="020B0502020202020204" pitchFamily="34" charset="0"/>
                          <a:ea typeface="+mn-ea"/>
                          <a:cs typeface="+mn-cs"/>
                        </a:rPr>
                        <a:t>activities.</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a:extLst>
              <a:ext uri="{FF2B5EF4-FFF2-40B4-BE49-F238E27FC236}">
                <a16:creationId xmlns:a16="http://schemas.microsoft.com/office/drawing/2014/main" id="{C3039E58-2620-4C2D-ACBA-C8B26CCEA7D5}"/>
              </a:ext>
            </a:extLst>
          </p:cNvPr>
          <p:cNvGraphicFramePr>
            <a:graphicFrameLocks noGrp="1"/>
          </p:cNvGraphicFramePr>
          <p:nvPr>
            <p:extLst>
              <p:ext uri="{D42A27DB-BD31-4B8C-83A1-F6EECF244321}">
                <p14:modId xmlns:p14="http://schemas.microsoft.com/office/powerpoint/2010/main" val="4260093177"/>
              </p:ext>
            </p:extLst>
          </p:nvPr>
        </p:nvGraphicFramePr>
        <p:xfrm>
          <a:off x="5905198" y="169424"/>
          <a:ext cx="6008127" cy="2682240"/>
        </p:xfrm>
        <a:graphic>
          <a:graphicData uri="http://schemas.openxmlformats.org/drawingml/2006/table">
            <a:tbl>
              <a:tblPr firstRow="1" firstCol="1" bandRow="1"/>
              <a:tblGrid>
                <a:gridCol w="6008127">
                  <a:extLst>
                    <a:ext uri="{9D8B030D-6E8A-4147-A177-3AD203B41FA5}">
                      <a16:colId xmlns:a16="http://schemas.microsoft.com/office/drawing/2014/main" val="20000"/>
                    </a:ext>
                  </a:extLst>
                </a:gridCol>
              </a:tblGrid>
              <a:tr h="162457">
                <a:tc>
                  <a:txBody>
                    <a:bodyPr/>
                    <a:lstStyle/>
                    <a:p>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572451">
                <a:tc>
                  <a:txBody>
                    <a:bodyPr/>
                    <a:lstStyle/>
                    <a:p>
                      <a:r>
                        <a:rPr lang="en-GB" sz="1100" b="1" baseline="0" dirty="0" smtClean="0">
                          <a:latin typeface="Century Gothic" panose="020B0502020202020204" pitchFamily="34" charset="0"/>
                        </a:rPr>
                        <a:t>Number: Place value</a:t>
                      </a:r>
                    </a:p>
                    <a:p>
                      <a:r>
                        <a:rPr lang="en-GB" sz="1100" baseline="0" dirty="0" smtClean="0">
                          <a:latin typeface="Century Gothic" panose="020B0502020202020204" pitchFamily="34" charset="0"/>
                        </a:rPr>
                        <a:t>We will explore numbers up to 1000 and find out how we can represent them using a place value grid. </a:t>
                      </a:r>
                    </a:p>
                    <a:p>
                      <a:r>
                        <a:rPr lang="en-GB" sz="1100" baseline="0" dirty="0" smtClean="0">
                          <a:latin typeface="Century Gothic" panose="020B0502020202020204" pitchFamily="34" charset="0"/>
                        </a:rPr>
                        <a:t>We will learn to count in 100’s and 50’s up to 1000. </a:t>
                      </a:r>
                    </a:p>
                    <a:p>
                      <a:r>
                        <a:rPr lang="en-GB" sz="1100" b="1" baseline="0" dirty="0" smtClean="0">
                          <a:latin typeface="Century Gothic" panose="020B0502020202020204" pitchFamily="34" charset="0"/>
                        </a:rPr>
                        <a:t>Number: Addition and Subtraction </a:t>
                      </a:r>
                    </a:p>
                    <a:p>
                      <a:r>
                        <a:rPr lang="en-GB" sz="1100" b="0" baseline="0" dirty="0" smtClean="0">
                          <a:latin typeface="Century Gothic" panose="020B0502020202020204" pitchFamily="34" charset="0"/>
                        </a:rPr>
                        <a:t>We will learn how to add and subtract multiples of 100, adding and subtracting a 1-digit number to/by a 3-digit number. </a:t>
                      </a:r>
                    </a:p>
                    <a:p>
                      <a:r>
                        <a:rPr lang="en-GB" sz="1100" b="0" baseline="0" dirty="0" smtClean="0">
                          <a:latin typeface="Century Gothic" panose="020B0502020202020204" pitchFamily="34" charset="0"/>
                        </a:rPr>
                        <a:t>This will then build up to become adding and subtracting 3-digit to/by 3-digit numbers.</a:t>
                      </a:r>
                    </a:p>
                    <a:p>
                      <a:r>
                        <a:rPr lang="en-GB" sz="1100" b="1" baseline="0" dirty="0" smtClean="0">
                          <a:latin typeface="Century Gothic" panose="020B0502020202020204" pitchFamily="34" charset="0"/>
                        </a:rPr>
                        <a:t>Number: Multiplication and Division </a:t>
                      </a:r>
                      <a:endParaRPr lang="en-GB" sz="1100" b="0" baseline="0" dirty="0" smtClean="0">
                        <a:latin typeface="Century Gothic" panose="020B0502020202020204" pitchFamily="34" charset="0"/>
                      </a:endParaRPr>
                    </a:p>
                    <a:p>
                      <a:r>
                        <a:rPr lang="en-GB" sz="1100" b="0" baseline="0" dirty="0" smtClean="0">
                          <a:latin typeface="Century Gothic" panose="020B0502020202020204" pitchFamily="34" charset="0"/>
                        </a:rPr>
                        <a:t>We will recap the 2, 5 and 10 times tables (both how to multiply and divide each times table fact). </a:t>
                      </a:r>
                    </a:p>
                    <a:p>
                      <a:r>
                        <a:rPr lang="en-GB" sz="1100" b="0" baseline="0" dirty="0" smtClean="0">
                          <a:latin typeface="Century Gothic" panose="020B0502020202020204" pitchFamily="34" charset="0"/>
                        </a:rPr>
                        <a:t>We will then use the skills we have learnt to explore the 3, 4 and 8 times table and begin to learn them fluently.</a:t>
                      </a:r>
                    </a:p>
                    <a:p>
                      <a:r>
                        <a:rPr lang="en-GB" sz="1100" b="1" baseline="0" dirty="0" smtClean="0">
                          <a:latin typeface="Century Gothic" panose="020B0502020202020204" pitchFamily="34" charset="0"/>
                        </a:rPr>
                        <a:t>Times Tables </a:t>
                      </a:r>
                      <a:r>
                        <a:rPr lang="en-GB" sz="1100" b="0" baseline="0" dirty="0" smtClean="0">
                          <a:latin typeface="Century Gothic" panose="020B0502020202020204" pitchFamily="34" charset="0"/>
                        </a:rPr>
                        <a:t>– We will be using daily Times Table </a:t>
                      </a:r>
                      <a:r>
                        <a:rPr lang="en-GB" sz="1100" b="0" baseline="0" dirty="0" err="1" smtClean="0">
                          <a:latin typeface="Century Gothic" panose="020B0502020202020204" pitchFamily="34" charset="0"/>
                        </a:rPr>
                        <a:t>Rockstars</a:t>
                      </a:r>
                      <a:r>
                        <a:rPr lang="en-GB" sz="1100" b="0" baseline="0" dirty="0" smtClean="0">
                          <a:latin typeface="Century Gothic" panose="020B0502020202020204" pitchFamily="34" charset="0"/>
                        </a:rPr>
                        <a:t>.</a:t>
                      </a:r>
                      <a:endParaRPr lang="en-GB" sz="1100" b="1" dirty="0" smtClean="0">
                        <a:latin typeface="Century Gothic" panose="020B0502020202020204" pitchFamily="34" charset="0"/>
                      </a:endParaRPr>
                    </a:p>
                    <a:p>
                      <a:endParaRPr lang="en-GB" sz="1100" b="1" dirty="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49498548"/>
              </p:ext>
            </p:extLst>
          </p:nvPr>
        </p:nvGraphicFramePr>
        <p:xfrm>
          <a:off x="5905197" y="2992098"/>
          <a:ext cx="6008127" cy="2065179"/>
        </p:xfrm>
        <a:graphic>
          <a:graphicData uri="http://schemas.openxmlformats.org/drawingml/2006/table">
            <a:tbl>
              <a:tblPr firstRow="1" firstCol="1" bandRow="1"/>
              <a:tblGrid>
                <a:gridCol w="6008127">
                  <a:extLst>
                    <a:ext uri="{9D8B030D-6E8A-4147-A177-3AD203B41FA5}">
                      <a16:colId xmlns:a16="http://schemas.microsoft.com/office/drawing/2014/main" val="20000"/>
                    </a:ext>
                  </a:extLst>
                </a:gridCol>
              </a:tblGrid>
              <a:tr h="33069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V</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6404">
                <a:tc>
                  <a:txBody>
                    <a:bodyPr/>
                    <a:lstStyle/>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Families and Close Positive Relationships: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recognise different types of relationships and how to show someone you care.</a:t>
                      </a:r>
                    </a:p>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Friendships: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recognise the importance of friendships and what makes a positive friendship. We will also discuss the importance of seeking support if you’re feeling lonely and how friendships can change over time.</a:t>
                      </a:r>
                    </a:p>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Keeping Safe: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learn about different hazards and what we can do to keep safe at home, in school and online.</a:t>
                      </a:r>
                    </a:p>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Managing hurtful behaviour and bullying: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discuss the impact of bullying and strategies to respond to hurtful behaviour.</a:t>
                      </a:r>
                      <a:endPar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828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1831</TotalTime>
  <Words>1344</Words>
  <Application>Microsoft Office PowerPoint</Application>
  <PresentationFormat>Widescreen</PresentationFormat>
  <Paragraphs>83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R Walker</cp:lastModifiedBy>
  <cp:revision>135</cp:revision>
  <cp:lastPrinted>2017-11-29T10:24:31Z</cp:lastPrinted>
  <dcterms:created xsi:type="dcterms:W3CDTF">2017-11-23T10:45:01Z</dcterms:created>
  <dcterms:modified xsi:type="dcterms:W3CDTF">2023-09-07T19:42:17Z</dcterms:modified>
</cp:coreProperties>
</file>